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4"/>
  </p:notesMasterIdLst>
  <p:sldIdLst>
    <p:sldId id="266" r:id="rId3"/>
    <p:sldId id="330" r:id="rId4"/>
    <p:sldId id="323" r:id="rId5"/>
    <p:sldId id="325" r:id="rId6"/>
    <p:sldId id="324" r:id="rId7"/>
    <p:sldId id="284" r:id="rId8"/>
    <p:sldId id="296" r:id="rId9"/>
    <p:sldId id="285" r:id="rId10"/>
    <p:sldId id="297" r:id="rId11"/>
    <p:sldId id="328" r:id="rId12"/>
    <p:sldId id="298" r:id="rId13"/>
    <p:sldId id="326" r:id="rId14"/>
    <p:sldId id="300" r:id="rId15"/>
    <p:sldId id="302" r:id="rId16"/>
    <p:sldId id="301" r:id="rId17"/>
    <p:sldId id="303" r:id="rId18"/>
    <p:sldId id="304" r:id="rId19"/>
    <p:sldId id="305" r:id="rId20"/>
    <p:sldId id="306" r:id="rId21"/>
    <p:sldId id="307" r:id="rId22"/>
    <p:sldId id="331" r:id="rId23"/>
  </p:sldIdLst>
  <p:sldSz cx="9144000" cy="6858000" type="screen4x3"/>
  <p:notesSz cx="6815138" cy="994568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32" autoAdjust="0"/>
    <p:restoredTop sz="96066" autoAdjust="0"/>
  </p:normalViewPr>
  <p:slideViewPr>
    <p:cSldViewPr snapToGrid="0">
      <p:cViewPr varScale="1">
        <p:scale>
          <a:sx n="116" d="100"/>
          <a:sy n="116" d="100"/>
        </p:scale>
        <p:origin x="1944" y="108"/>
      </p:cViewPr>
      <p:guideLst/>
    </p:cSldViewPr>
  </p:slideViewPr>
  <p:outlineViewPr>
    <p:cViewPr>
      <p:scale>
        <a:sx n="33" d="100"/>
        <a:sy n="33" d="100"/>
      </p:scale>
      <p:origin x="0" y="-2598"/>
    </p:cViewPr>
  </p:outlin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3226" cy="499012"/>
          </a:xfrm>
          <a:prstGeom prst="rect">
            <a:avLst/>
          </a:prstGeom>
        </p:spPr>
        <p:txBody>
          <a:bodyPr vert="horz" lIns="92227" tIns="46113" rIns="92227" bIns="46113" rtlCol="0"/>
          <a:lstStyle>
            <a:lvl1pPr algn="l">
              <a:defRPr sz="1200"/>
            </a:lvl1pPr>
          </a:lstStyle>
          <a:p>
            <a:endParaRPr lang="lv-LV"/>
          </a:p>
        </p:txBody>
      </p:sp>
      <p:sp>
        <p:nvSpPr>
          <p:cNvPr id="3" name="Date Placeholder 2"/>
          <p:cNvSpPr>
            <a:spLocks noGrp="1"/>
          </p:cNvSpPr>
          <p:nvPr>
            <p:ph type="dt" idx="1"/>
          </p:nvPr>
        </p:nvSpPr>
        <p:spPr>
          <a:xfrm>
            <a:off x="3860336" y="0"/>
            <a:ext cx="2953226" cy="499012"/>
          </a:xfrm>
          <a:prstGeom prst="rect">
            <a:avLst/>
          </a:prstGeom>
        </p:spPr>
        <p:txBody>
          <a:bodyPr vert="horz" lIns="92227" tIns="46113" rIns="92227" bIns="46113" rtlCol="0"/>
          <a:lstStyle>
            <a:lvl1pPr algn="r">
              <a:defRPr sz="1200"/>
            </a:lvl1pPr>
          </a:lstStyle>
          <a:p>
            <a:fld id="{4E4F2C0A-F88E-4915-978F-32B47B59C4FD}" type="datetimeFigureOut">
              <a:rPr lang="lv-LV" smtClean="0"/>
              <a:t>27.01.2016.</a:t>
            </a:fld>
            <a:endParaRPr lang="lv-LV"/>
          </a:p>
        </p:txBody>
      </p:sp>
      <p:sp>
        <p:nvSpPr>
          <p:cNvPr id="4" name="Slide Image Placeholder 3"/>
          <p:cNvSpPr>
            <a:spLocks noGrp="1" noRot="1" noChangeAspect="1"/>
          </p:cNvSpPr>
          <p:nvPr>
            <p:ph type="sldImg" idx="2"/>
          </p:nvPr>
        </p:nvSpPr>
        <p:spPr>
          <a:xfrm>
            <a:off x="1168400" y="1241425"/>
            <a:ext cx="4478338" cy="3359150"/>
          </a:xfrm>
          <a:prstGeom prst="rect">
            <a:avLst/>
          </a:prstGeom>
          <a:noFill/>
          <a:ln w="12700">
            <a:solidFill>
              <a:prstClr val="black"/>
            </a:solidFill>
          </a:ln>
        </p:spPr>
        <p:txBody>
          <a:bodyPr vert="horz" lIns="92227" tIns="46113" rIns="92227" bIns="46113" rtlCol="0" anchor="ctr"/>
          <a:lstStyle/>
          <a:p>
            <a:endParaRPr lang="lv-LV"/>
          </a:p>
        </p:txBody>
      </p:sp>
      <p:sp>
        <p:nvSpPr>
          <p:cNvPr id="5" name="Notes Placeholder 4"/>
          <p:cNvSpPr>
            <a:spLocks noGrp="1"/>
          </p:cNvSpPr>
          <p:nvPr>
            <p:ph type="body" sz="quarter" idx="3"/>
          </p:nvPr>
        </p:nvSpPr>
        <p:spPr>
          <a:xfrm>
            <a:off x="681515" y="4786362"/>
            <a:ext cx="5452110" cy="3916115"/>
          </a:xfrm>
          <a:prstGeom prst="rect">
            <a:avLst/>
          </a:prstGeom>
        </p:spPr>
        <p:txBody>
          <a:bodyPr vert="horz" lIns="92227" tIns="46113" rIns="92227" bIns="461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46680"/>
            <a:ext cx="2953226" cy="499011"/>
          </a:xfrm>
          <a:prstGeom prst="rect">
            <a:avLst/>
          </a:prstGeom>
        </p:spPr>
        <p:txBody>
          <a:bodyPr vert="horz" lIns="92227" tIns="46113" rIns="92227" bIns="46113" rtlCol="0" anchor="b"/>
          <a:lstStyle>
            <a:lvl1pPr algn="l">
              <a:defRPr sz="1200"/>
            </a:lvl1pPr>
          </a:lstStyle>
          <a:p>
            <a:endParaRPr lang="lv-LV"/>
          </a:p>
        </p:txBody>
      </p:sp>
      <p:sp>
        <p:nvSpPr>
          <p:cNvPr id="7" name="Slide Number Placeholder 6"/>
          <p:cNvSpPr>
            <a:spLocks noGrp="1"/>
          </p:cNvSpPr>
          <p:nvPr>
            <p:ph type="sldNum" sz="quarter" idx="5"/>
          </p:nvPr>
        </p:nvSpPr>
        <p:spPr>
          <a:xfrm>
            <a:off x="3860336" y="9446680"/>
            <a:ext cx="2953226" cy="499011"/>
          </a:xfrm>
          <a:prstGeom prst="rect">
            <a:avLst/>
          </a:prstGeom>
        </p:spPr>
        <p:txBody>
          <a:bodyPr vert="horz" lIns="92227" tIns="46113" rIns="92227" bIns="46113" rtlCol="0" anchor="b"/>
          <a:lstStyle>
            <a:lvl1pPr algn="r">
              <a:defRPr sz="1200"/>
            </a:lvl1pPr>
          </a:lstStyle>
          <a:p>
            <a:fld id="{0879119D-87D2-4BE2-815A-C282F6E23789}" type="slidenum">
              <a:rPr lang="lv-LV" smtClean="0"/>
              <a:t>‹#›</a:t>
            </a:fld>
            <a:endParaRPr lang="lv-LV"/>
          </a:p>
        </p:txBody>
      </p:sp>
    </p:spTree>
    <p:extLst>
      <p:ext uri="{BB962C8B-B14F-4D97-AF65-F5344CB8AC3E}">
        <p14:creationId xmlns:p14="http://schemas.microsoft.com/office/powerpoint/2010/main" val="310592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http://www.viaa.gov.lv/images/news/27/7827/txt_20_12406_stand_european.jpg" TargetMode="External"/><Relationship Id="rId5" Type="http://schemas.openxmlformats.org/officeDocument/2006/relationships/image" Target="../media/image4.jpeg"/><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 name="Group 7"/>
          <p:cNvGrpSpPr/>
          <p:nvPr userDrawn="1"/>
        </p:nvGrpSpPr>
        <p:grpSpPr>
          <a:xfrm>
            <a:off x="0" y="0"/>
            <a:ext cx="9144000" cy="6865888"/>
            <a:chOff x="0" y="0"/>
            <a:chExt cx="9144000" cy="6865888"/>
          </a:xfrm>
        </p:grpSpPr>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5888"/>
            </a:xfrm>
            <a:prstGeom prst="rect">
              <a:avLst/>
            </a:prstGeom>
            <a:solidFill>
              <a:schemeClr val="bg1"/>
            </a:solidFill>
            <a:ln>
              <a:noFill/>
            </a:ln>
          </p:spPr>
        </p:pic>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68344" y="0"/>
              <a:ext cx="1475656" cy="665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043608" cy="332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9592" y="0"/>
              <a:ext cx="1043608" cy="83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smtClean="0"/>
              <a:t>Click to edit Master subtitle style</a:t>
            </a:r>
            <a:endParaRPr lang="lv-LV" dirty="0"/>
          </a:p>
        </p:txBody>
      </p:sp>
      <p:sp>
        <p:nvSpPr>
          <p:cNvPr id="6" name="Slide Number Placeholder 5"/>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9526022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457200" y="6356352"/>
            <a:ext cx="2133600" cy="365125"/>
          </a:xfrm>
          <a:prstGeom prst="rect">
            <a:avLst/>
          </a:prstGeom>
        </p:spPr>
        <p:txBody>
          <a:bodyPr/>
          <a:lstStyle/>
          <a:p>
            <a:fld id="{FE7AC458-6A66-481D-B7F7-2B4C5AD46B0B}" type="datetimeFigureOut">
              <a:rPr lang="lv-LV">
                <a:solidFill>
                  <a:prstClr val="black"/>
                </a:solidFill>
              </a:rPr>
              <a:pPr/>
              <a:t>27.01.2016.</a:t>
            </a:fld>
            <a:endParaRPr lang="lv-LV">
              <a:solidFill>
                <a:prstClr val="black"/>
              </a:solidFill>
            </a:endParaRPr>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lv-LV">
              <a:solidFill>
                <a:prstClr val="black"/>
              </a:solidFill>
            </a:endParaRPr>
          </a:p>
        </p:txBody>
      </p:sp>
      <p:sp>
        <p:nvSpPr>
          <p:cNvPr id="7" name="Slide Number Placeholder 6"/>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1656305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FE7AC458-6A66-481D-B7F7-2B4C5AD46B0B}" type="datetimeFigureOut">
              <a:rPr lang="lv-LV">
                <a:solidFill>
                  <a:prstClr val="black"/>
                </a:solidFill>
              </a:rPr>
              <a:pPr/>
              <a:t>27.01.2016.</a:t>
            </a:fld>
            <a:endParaRPr lang="lv-LV">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lv-LV">
              <a:solidFill>
                <a:prstClr val="black"/>
              </a:solidFill>
            </a:endParaRPr>
          </a:p>
        </p:txBody>
      </p:sp>
      <p:sp>
        <p:nvSpPr>
          <p:cNvPr id="6" name="Slide Number Placeholder 5"/>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3745461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FE7AC458-6A66-481D-B7F7-2B4C5AD46B0B}" type="datetimeFigureOut">
              <a:rPr lang="lv-LV">
                <a:solidFill>
                  <a:prstClr val="black"/>
                </a:solidFill>
              </a:rPr>
              <a:pPr/>
              <a:t>27.01.2016.</a:t>
            </a:fld>
            <a:endParaRPr lang="lv-LV">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lv-LV">
              <a:solidFill>
                <a:prstClr val="black"/>
              </a:solidFill>
            </a:endParaRPr>
          </a:p>
        </p:txBody>
      </p:sp>
      <p:sp>
        <p:nvSpPr>
          <p:cNvPr id="6" name="Slide Number Placeholder 5"/>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6361934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lv-LV"/>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ED2A3BC1-5B55-45D9-8126-A153073727E8}" type="datetimeFigureOut">
              <a:rPr lang="lv-LV" smtClean="0"/>
              <a:t>27.01.2016.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1142819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D2A3BC1-5B55-45D9-8126-A153073727E8}" type="datetimeFigureOut">
              <a:rPr lang="lv-LV" smtClean="0"/>
              <a:t>27.01.2016.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3721186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lv-LV"/>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A3BC1-5B55-45D9-8126-A153073727E8}" type="datetimeFigureOut">
              <a:rPr lang="lv-LV" smtClean="0"/>
              <a:t>27.01.2016.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2383737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ED2A3BC1-5B55-45D9-8126-A153073727E8}" type="datetimeFigureOut">
              <a:rPr lang="lv-LV" smtClean="0"/>
              <a:t>27.01.2016.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3276283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ED2A3BC1-5B55-45D9-8126-A153073727E8}" type="datetimeFigureOut">
              <a:rPr lang="lv-LV" smtClean="0"/>
              <a:t>27.01.2016.</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1314660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ED2A3BC1-5B55-45D9-8126-A153073727E8}" type="datetimeFigureOut">
              <a:rPr lang="lv-LV" smtClean="0"/>
              <a:t>27.01.2016.</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986119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A3BC1-5B55-45D9-8126-A153073727E8}" type="datetimeFigureOut">
              <a:rPr lang="lv-LV" smtClean="0"/>
              <a:t>27.01.2016.</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419065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userDrawn="1"/>
        </p:nvGrpSpPr>
        <p:grpSpPr>
          <a:xfrm>
            <a:off x="0" y="0"/>
            <a:ext cx="9144000" cy="6865888"/>
            <a:chOff x="0" y="0"/>
            <a:chExt cx="9144000" cy="6865888"/>
          </a:xfrm>
        </p:grpSpPr>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5888"/>
            </a:xfrm>
            <a:prstGeom prst="rect">
              <a:avLst/>
            </a:prstGeom>
            <a:solidFill>
              <a:schemeClr val="bg1"/>
            </a:solidFill>
            <a:ln>
              <a:noFill/>
            </a:ln>
          </p:spPr>
        </p:pic>
        <p:pic>
          <p:nvPicPr>
            <p:cNvPr id="9"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68344" y="0"/>
              <a:ext cx="1475656" cy="665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1043608" cy="332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9592" y="0"/>
              <a:ext cx="1043608" cy="83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Slide Number Placeholder 5"/>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pic>
        <p:nvPicPr>
          <p:cNvPr id="12" name="Picture 11" descr="http://www.viaa.gov.lv/images/news/27/7827/txt_20_12406_stand_european.jpg"/>
          <p:cNvPicPr/>
          <p:nvPr userDrawn="1"/>
        </p:nvPicPr>
        <p:blipFill>
          <a:blip r:embed="rId5" r:link="rId6"/>
          <a:srcRect/>
          <a:stretch>
            <a:fillRect/>
          </a:stretch>
        </p:blipFill>
        <p:spPr bwMode="auto">
          <a:xfrm>
            <a:off x="8399476" y="6093296"/>
            <a:ext cx="561340" cy="701040"/>
          </a:xfrm>
          <a:prstGeom prst="rect">
            <a:avLst/>
          </a:prstGeom>
          <a:noFill/>
          <a:ln w="9525">
            <a:noFill/>
            <a:miter lim="800000"/>
            <a:headEnd/>
            <a:tailEnd/>
          </a:ln>
        </p:spPr>
      </p:pic>
      <p:pic>
        <p:nvPicPr>
          <p:cNvPr id="13" name="Picture 12" descr="C:\Users\Antra\AppData\Local\Microsoft\Windows\Temporary Internet Files\Content.IE5\S7SXBKF0\bolonas_process.jpg"/>
          <p:cNvPicPr/>
          <p:nvPr userDrawn="1"/>
        </p:nvPicPr>
        <p:blipFill>
          <a:blip r:embed="rId7"/>
          <a:srcRect/>
          <a:stretch>
            <a:fillRect/>
          </a:stretch>
        </p:blipFill>
        <p:spPr bwMode="auto">
          <a:xfrm>
            <a:off x="7823413" y="6093296"/>
            <a:ext cx="504190" cy="689610"/>
          </a:xfrm>
          <a:prstGeom prst="rect">
            <a:avLst/>
          </a:prstGeom>
          <a:noFill/>
          <a:ln w="9525">
            <a:noFill/>
            <a:miter lim="800000"/>
            <a:headEnd/>
            <a:tailEnd/>
          </a:ln>
        </p:spPr>
      </p:pic>
    </p:spTree>
    <p:extLst>
      <p:ext uri="{BB962C8B-B14F-4D97-AF65-F5344CB8AC3E}">
        <p14:creationId xmlns:p14="http://schemas.microsoft.com/office/powerpoint/2010/main" val="29187942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lv-LV"/>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A3BC1-5B55-45D9-8126-A153073727E8}" type="datetimeFigureOut">
              <a:rPr lang="lv-LV" smtClean="0"/>
              <a:t>27.01.2016.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2540204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lv-LV"/>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v-LV"/>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A3BC1-5B55-45D9-8126-A153073727E8}" type="datetimeFigureOut">
              <a:rPr lang="lv-LV" smtClean="0"/>
              <a:t>27.01.2016.</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1341745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D2A3BC1-5B55-45D9-8126-A153073727E8}" type="datetimeFigureOut">
              <a:rPr lang="lv-LV" smtClean="0"/>
              <a:t>27.01.2016.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350250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ED2A3BC1-5B55-45D9-8126-A153073727E8}" type="datetimeFigureOut">
              <a:rPr lang="lv-LV" smtClean="0"/>
              <a:t>27.01.2016.</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3CFF7F13-8404-49FF-B887-6B0FD69E3BD8}" type="slidenum">
              <a:rPr lang="lv-LV" smtClean="0"/>
              <a:t>‹#›</a:t>
            </a:fld>
            <a:endParaRPr lang="lv-LV"/>
          </a:p>
        </p:txBody>
      </p:sp>
    </p:spTree>
    <p:extLst>
      <p:ext uri="{BB962C8B-B14F-4D97-AF65-F5344CB8AC3E}">
        <p14:creationId xmlns:p14="http://schemas.microsoft.com/office/powerpoint/2010/main" val="3937308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Slide Number Placeholder 2"/>
          <p:cNvSpPr>
            <a:spLocks noGrp="1"/>
          </p:cNvSpPr>
          <p:nvPr>
            <p:ph type="sldNum" sz="quarter" idx="10"/>
          </p:nvPr>
        </p:nvSpPr>
        <p:spPr/>
        <p:txBody>
          <a:bodyPr/>
          <a:lstStyle/>
          <a:p>
            <a:fld id="{235B586B-70E5-4D6B-9275-FFAB2F9998CF}" type="slidenum">
              <a:rPr lang="lv-LV" smtClean="0">
                <a:solidFill>
                  <a:prstClr val="black">
                    <a:tint val="75000"/>
                  </a:prstClr>
                </a:solidFill>
              </a:rPr>
              <a:pPr/>
              <a:t>‹#›</a:t>
            </a:fld>
            <a:endParaRPr lang="lv-LV" dirty="0">
              <a:solidFill>
                <a:prstClr val="black">
                  <a:tint val="75000"/>
                </a:prstClr>
              </a:solidFill>
            </a:endParaRPr>
          </a:p>
        </p:txBody>
      </p:sp>
    </p:spTree>
    <p:extLst>
      <p:ext uri="{BB962C8B-B14F-4D97-AF65-F5344CB8AC3E}">
        <p14:creationId xmlns:p14="http://schemas.microsoft.com/office/powerpoint/2010/main" val="347055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3524758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11"/>
          </p:nvPr>
        </p:nvSpPr>
        <p:spPr>
          <a:xfrm>
            <a:off x="3124200" y="6356352"/>
            <a:ext cx="2895600" cy="365125"/>
          </a:xfrm>
          <a:prstGeom prst="rect">
            <a:avLst/>
          </a:prstGeom>
        </p:spPr>
        <p:txBody>
          <a:bodyPr/>
          <a:lstStyle/>
          <a:p>
            <a:endParaRPr lang="lv-LV">
              <a:solidFill>
                <a:prstClr val="black"/>
              </a:solidFill>
            </a:endParaRPr>
          </a:p>
        </p:txBody>
      </p:sp>
      <p:sp>
        <p:nvSpPr>
          <p:cNvPr id="7" name="Slide Number Placeholder 6"/>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119277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a:xfrm>
            <a:off x="457200" y="6356352"/>
            <a:ext cx="2133600" cy="365125"/>
          </a:xfrm>
          <a:prstGeom prst="rect">
            <a:avLst/>
          </a:prstGeom>
        </p:spPr>
        <p:txBody>
          <a:bodyPr/>
          <a:lstStyle/>
          <a:p>
            <a:fld id="{FE7AC458-6A66-481D-B7F7-2B4C5AD46B0B}" type="datetimeFigureOut">
              <a:rPr lang="lv-LV">
                <a:solidFill>
                  <a:prstClr val="black"/>
                </a:solidFill>
              </a:rPr>
              <a:pPr/>
              <a:t>27.01.2016.</a:t>
            </a:fld>
            <a:endParaRPr lang="lv-LV">
              <a:solidFill>
                <a:prstClr val="black"/>
              </a:solidFill>
            </a:endParaRPr>
          </a:p>
        </p:txBody>
      </p:sp>
      <p:sp>
        <p:nvSpPr>
          <p:cNvPr id="8" name="Footer Placeholder 7"/>
          <p:cNvSpPr>
            <a:spLocks noGrp="1"/>
          </p:cNvSpPr>
          <p:nvPr>
            <p:ph type="ftr" sz="quarter" idx="11"/>
          </p:nvPr>
        </p:nvSpPr>
        <p:spPr>
          <a:xfrm>
            <a:off x="3124200" y="6356352"/>
            <a:ext cx="2895600" cy="365125"/>
          </a:xfrm>
          <a:prstGeom prst="rect">
            <a:avLst/>
          </a:prstGeom>
        </p:spPr>
        <p:txBody>
          <a:bodyPr/>
          <a:lstStyle/>
          <a:p>
            <a:endParaRPr lang="lv-LV">
              <a:solidFill>
                <a:prstClr val="black"/>
              </a:solidFill>
            </a:endParaRPr>
          </a:p>
        </p:txBody>
      </p:sp>
      <p:sp>
        <p:nvSpPr>
          <p:cNvPr id="9" name="Slide Number Placeholder 8"/>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391691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5" name="Slide Number Placeholder 4"/>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400325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2"/>
            <a:ext cx="2133600" cy="365125"/>
          </a:xfrm>
          <a:prstGeom prst="rect">
            <a:avLst/>
          </a:prstGeom>
        </p:spPr>
        <p:txBody>
          <a:bodyPr/>
          <a:lstStyle/>
          <a:p>
            <a:fld id="{FE7AC458-6A66-481D-B7F7-2B4C5AD46B0B}" type="datetimeFigureOut">
              <a:rPr lang="lv-LV">
                <a:solidFill>
                  <a:prstClr val="black"/>
                </a:solidFill>
              </a:rPr>
              <a:pPr/>
              <a:t>27.01.2016.</a:t>
            </a:fld>
            <a:endParaRPr lang="lv-LV">
              <a:solidFill>
                <a:prstClr val="black"/>
              </a:solidFill>
            </a:endParaRPr>
          </a:p>
        </p:txBody>
      </p:sp>
      <p:sp>
        <p:nvSpPr>
          <p:cNvPr id="3" name="Footer Placeholder 2"/>
          <p:cNvSpPr>
            <a:spLocks noGrp="1"/>
          </p:cNvSpPr>
          <p:nvPr>
            <p:ph type="ftr" sz="quarter" idx="11"/>
          </p:nvPr>
        </p:nvSpPr>
        <p:spPr>
          <a:xfrm>
            <a:off x="3124200" y="6356352"/>
            <a:ext cx="2895600" cy="365125"/>
          </a:xfrm>
          <a:prstGeom prst="rect">
            <a:avLst/>
          </a:prstGeom>
        </p:spPr>
        <p:txBody>
          <a:bodyPr/>
          <a:lstStyle/>
          <a:p>
            <a:endParaRPr lang="lv-LV">
              <a:solidFill>
                <a:prstClr val="black"/>
              </a:solidFill>
            </a:endParaRPr>
          </a:p>
        </p:txBody>
      </p:sp>
      <p:sp>
        <p:nvSpPr>
          <p:cNvPr id="4" name="Slide Number Placeholder 3"/>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386423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lv-LV"/>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35B586B-70E5-4D6B-9275-FFAB2F9998CF}" type="slidenum">
              <a:rPr lang="lv-LV" smtClean="0">
                <a:solidFill>
                  <a:prstClr val="black">
                    <a:tint val="75000"/>
                  </a:prstClr>
                </a:solidFill>
              </a:rPr>
              <a:pPr/>
              <a:t>‹#›</a:t>
            </a:fld>
            <a:endParaRPr lang="lv-LV">
              <a:solidFill>
                <a:prstClr val="black">
                  <a:tint val="75000"/>
                </a:prstClr>
              </a:solidFill>
            </a:endParaRPr>
          </a:p>
        </p:txBody>
      </p:sp>
    </p:spTree>
    <p:extLst>
      <p:ext uri="{BB962C8B-B14F-4D97-AF65-F5344CB8AC3E}">
        <p14:creationId xmlns:p14="http://schemas.microsoft.com/office/powerpoint/2010/main" val="284796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image" Target="http://www.viaa.gov.lv/images/news/27/7827/txt_20_12406_stand_european.jpg"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0" y="-7888"/>
            <a:ext cx="9144000" cy="6865888"/>
            <a:chOff x="0" y="0"/>
            <a:chExt cx="9144000" cy="6865888"/>
          </a:xfrm>
        </p:grpSpPr>
        <p:pic>
          <p:nvPicPr>
            <p:cNvPr id="2050" name="Picture 2"/>
            <p:cNvPicPr>
              <a:picLocks noChangeAspect="1" noChangeArrowheads="1"/>
            </p:cNvPicPr>
            <p:nvPr userDrawn="1"/>
          </p:nvPicPr>
          <p:blipFill>
            <a:blip r:embed="rId14">
              <a:extLst>
                <a:ext uri="{BEBA8EAE-BF5A-486C-A8C5-ECC9F3942E4B}">
                  <a14:imgProps xmlns:a14="http://schemas.microsoft.com/office/drawing/2010/main">
                    <a14:imgLayer r:embed="rId15">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888"/>
            </a:xfrm>
            <a:prstGeom prst="rect">
              <a:avLst/>
            </a:prstGeom>
            <a:solidFill>
              <a:schemeClr val="bg1"/>
            </a:solidFill>
            <a:ln>
              <a:noFill/>
            </a:ln>
          </p:spPr>
        </p:pic>
        <p:pic>
          <p:nvPicPr>
            <p:cNvPr id="2051" name="Picture 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668344" y="0"/>
              <a:ext cx="1475656" cy="665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0"/>
              <a:ext cx="1043608" cy="332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899592" y="0"/>
              <a:ext cx="1043608" cy="83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Placeholder 1"/>
          <p:cNvSpPr>
            <a:spLocks noGrp="1"/>
          </p:cNvSpPr>
          <p:nvPr>
            <p:ph type="title"/>
          </p:nvPr>
        </p:nvSpPr>
        <p:spPr>
          <a:xfrm>
            <a:off x="179513" y="116632"/>
            <a:ext cx="8784976" cy="70609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179513" y="908720"/>
            <a:ext cx="8784976" cy="583264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6" name="Slide Number Placeholder 5"/>
          <p:cNvSpPr>
            <a:spLocks noGrp="1"/>
          </p:cNvSpPr>
          <p:nvPr>
            <p:ph type="sldNum" sz="quarter" idx="4"/>
          </p:nvPr>
        </p:nvSpPr>
        <p:spPr>
          <a:xfrm>
            <a:off x="8594104" y="6381329"/>
            <a:ext cx="549896" cy="504056"/>
          </a:xfrm>
          <a:prstGeom prst="rect">
            <a:avLst/>
          </a:prstGeom>
        </p:spPr>
        <p:txBody>
          <a:bodyPr vert="horz" lIns="91440" tIns="45720" rIns="91440" bIns="45720" rtlCol="0" anchor="ctr"/>
          <a:lstStyle>
            <a:lvl1pPr algn="r">
              <a:defRPr sz="900">
                <a:solidFill>
                  <a:schemeClr val="tx1">
                    <a:tint val="75000"/>
                  </a:schemeClr>
                </a:solidFill>
                <a:latin typeface="Verdana" pitchFamily="34" charset="0"/>
                <a:ea typeface="Verdana" pitchFamily="34" charset="0"/>
                <a:cs typeface="Verdana" pitchFamily="34" charset="0"/>
              </a:defRPr>
            </a:lvl1pPr>
          </a:lstStyle>
          <a:p>
            <a:fld id="{235B586B-70E5-4D6B-9275-FFAB2F9998CF}" type="slidenum">
              <a:rPr lang="lv-LV" smtClean="0">
                <a:solidFill>
                  <a:prstClr val="black">
                    <a:tint val="75000"/>
                  </a:prstClr>
                </a:solidFill>
              </a:rPr>
              <a:pPr/>
              <a:t>‹#›</a:t>
            </a:fld>
            <a:endParaRPr lang="lv-LV" dirty="0">
              <a:solidFill>
                <a:prstClr val="black">
                  <a:tint val="75000"/>
                </a:prstClr>
              </a:solidFill>
            </a:endParaRPr>
          </a:p>
        </p:txBody>
      </p:sp>
      <p:pic>
        <p:nvPicPr>
          <p:cNvPr id="10" name="Picture 9" descr="http://www.viaa.gov.lv/images/news/27/7827/txt_20_12406_stand_european.jpg"/>
          <p:cNvPicPr/>
          <p:nvPr userDrawn="1"/>
        </p:nvPicPr>
        <p:blipFill>
          <a:blip r:embed="rId18" r:link="rId19"/>
          <a:srcRect/>
          <a:stretch>
            <a:fillRect/>
          </a:stretch>
        </p:blipFill>
        <p:spPr bwMode="auto">
          <a:xfrm>
            <a:off x="683568" y="6093296"/>
            <a:ext cx="561340" cy="701040"/>
          </a:xfrm>
          <a:prstGeom prst="rect">
            <a:avLst/>
          </a:prstGeom>
          <a:noFill/>
          <a:ln w="9525">
            <a:noFill/>
            <a:miter lim="800000"/>
            <a:headEnd/>
            <a:tailEnd/>
          </a:ln>
        </p:spPr>
      </p:pic>
      <p:pic>
        <p:nvPicPr>
          <p:cNvPr id="11" name="Picture 10" descr="C:\Users\Antra\AppData\Local\Microsoft\Windows\Temporary Internet Files\Content.IE5\S7SXBKF0\bolonas_process.jpg"/>
          <p:cNvPicPr/>
          <p:nvPr userDrawn="1"/>
        </p:nvPicPr>
        <p:blipFill>
          <a:blip r:embed="rId20"/>
          <a:srcRect/>
          <a:stretch>
            <a:fillRect/>
          </a:stretch>
        </p:blipFill>
        <p:spPr bwMode="auto">
          <a:xfrm>
            <a:off x="107505" y="6093296"/>
            <a:ext cx="504190" cy="689610"/>
          </a:xfrm>
          <a:prstGeom prst="rect">
            <a:avLst/>
          </a:prstGeom>
          <a:noFill/>
          <a:ln w="9525">
            <a:noFill/>
            <a:miter lim="800000"/>
            <a:headEnd/>
            <a:tailEnd/>
          </a:ln>
        </p:spPr>
      </p:pic>
    </p:spTree>
    <p:extLst>
      <p:ext uri="{BB962C8B-B14F-4D97-AF65-F5344CB8AC3E}">
        <p14:creationId xmlns:p14="http://schemas.microsoft.com/office/powerpoint/2010/main" val="3899888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txStyles>
    <p:titleStyle>
      <a:lvl1pPr algn="ctr" defTabSz="685800" rtl="0" eaLnBrk="1" latinLnBrk="0" hangingPunct="1">
        <a:spcBef>
          <a:spcPct val="0"/>
        </a:spcBef>
        <a:buNone/>
        <a:defRPr sz="2400" b="1" kern="1200">
          <a:solidFill>
            <a:schemeClr val="accent1">
              <a:lumMod val="50000"/>
            </a:schemeClr>
          </a:solidFill>
          <a:latin typeface="Verdana" pitchFamily="34" charset="0"/>
          <a:ea typeface="Verdana" pitchFamily="34" charset="0"/>
          <a:cs typeface="Verdana" pitchFamily="34" charset="0"/>
        </a:defRPr>
      </a:lvl1pPr>
    </p:titleStyle>
    <p:bodyStyle>
      <a:lvl1pPr marL="257175" indent="-257175" algn="l" defTabSz="685800" rtl="0" eaLnBrk="1" latinLnBrk="0" hangingPunct="1">
        <a:spcBef>
          <a:spcPct val="20000"/>
        </a:spcBef>
        <a:buFont typeface="Arial" pitchFamily="34" charset="0"/>
        <a:buChar char="•"/>
        <a:defRPr sz="2100" kern="1200">
          <a:solidFill>
            <a:schemeClr val="accent1">
              <a:lumMod val="50000"/>
            </a:schemeClr>
          </a:solidFill>
          <a:latin typeface="Verdana" pitchFamily="34" charset="0"/>
          <a:ea typeface="Verdana" pitchFamily="34" charset="0"/>
          <a:cs typeface="Verdana" pitchFamily="34" charset="0"/>
        </a:defRPr>
      </a:lvl1pPr>
      <a:lvl2pPr marL="557213" indent="-214313" algn="l" defTabSz="685800" rtl="0" eaLnBrk="1" latinLnBrk="0" hangingPunct="1">
        <a:spcBef>
          <a:spcPct val="20000"/>
        </a:spcBef>
        <a:buFont typeface="Arial" pitchFamily="34" charset="0"/>
        <a:buChar char="–"/>
        <a:defRPr sz="2100" kern="1200">
          <a:solidFill>
            <a:schemeClr val="accent1">
              <a:lumMod val="50000"/>
            </a:schemeClr>
          </a:solidFill>
          <a:latin typeface="Verdana" pitchFamily="34" charset="0"/>
          <a:ea typeface="Verdana" pitchFamily="34" charset="0"/>
          <a:cs typeface="Verdana" pitchFamily="34" charset="0"/>
        </a:defRPr>
      </a:lvl2pPr>
      <a:lvl3pPr marL="857250" indent="-171450" algn="l" defTabSz="685800" rtl="0" eaLnBrk="1" latinLnBrk="0" hangingPunct="1">
        <a:spcBef>
          <a:spcPct val="20000"/>
        </a:spcBef>
        <a:buFont typeface="Arial" pitchFamily="34" charset="0"/>
        <a:buChar char="•"/>
        <a:defRPr sz="1800" kern="1200">
          <a:solidFill>
            <a:schemeClr val="accent1">
              <a:lumMod val="50000"/>
            </a:schemeClr>
          </a:solidFill>
          <a:latin typeface="Verdana" pitchFamily="34" charset="0"/>
          <a:ea typeface="Verdana" pitchFamily="34" charset="0"/>
          <a:cs typeface="Verdana" pitchFamily="34" charset="0"/>
        </a:defRPr>
      </a:lvl3pPr>
      <a:lvl4pPr marL="1200150" indent="-171450" algn="l" defTabSz="685800" rtl="0" eaLnBrk="1" latinLnBrk="0" hangingPunct="1">
        <a:spcBef>
          <a:spcPct val="20000"/>
        </a:spcBef>
        <a:buFont typeface="Arial" pitchFamily="34" charset="0"/>
        <a:buChar char="–"/>
        <a:defRPr sz="1800" kern="1200">
          <a:solidFill>
            <a:schemeClr val="accent1">
              <a:lumMod val="50000"/>
            </a:schemeClr>
          </a:solidFill>
          <a:latin typeface="Verdana" pitchFamily="34" charset="0"/>
          <a:ea typeface="Verdana" pitchFamily="34" charset="0"/>
          <a:cs typeface="Verdana" pitchFamily="34" charset="0"/>
        </a:defRPr>
      </a:lvl4pPr>
      <a:lvl5pPr marL="1543050" indent="-171450" algn="l" defTabSz="685800" rtl="0" eaLnBrk="1" latinLnBrk="0" hangingPunct="1">
        <a:spcBef>
          <a:spcPct val="20000"/>
        </a:spcBef>
        <a:buFont typeface="Arial" pitchFamily="34" charset="0"/>
        <a:buChar char="»"/>
        <a:defRPr sz="1800" kern="1200">
          <a:solidFill>
            <a:schemeClr val="accent1">
              <a:lumMod val="50000"/>
            </a:schemeClr>
          </a:solidFill>
          <a:latin typeface="Verdana" pitchFamily="34" charset="0"/>
          <a:ea typeface="Verdana" pitchFamily="34" charset="0"/>
          <a:cs typeface="Verdana" pitchFamily="34"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lv-L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D2A3BC1-5B55-45D9-8126-A153073727E8}" type="datetimeFigureOut">
              <a:rPr lang="lv-LV" smtClean="0"/>
              <a:t>27.01.2016.</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FF7F13-8404-49FF-B887-6B0FD69E3BD8}" type="slidenum">
              <a:rPr lang="lv-LV" smtClean="0"/>
              <a:t>‹#›</a:t>
            </a:fld>
            <a:endParaRPr lang="lv-LV"/>
          </a:p>
        </p:txBody>
      </p:sp>
    </p:spTree>
    <p:extLst>
      <p:ext uri="{BB962C8B-B14F-4D97-AF65-F5344CB8AC3E}">
        <p14:creationId xmlns:p14="http://schemas.microsoft.com/office/powerpoint/2010/main" val="19379925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v-L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9494" y="4754504"/>
            <a:ext cx="4481384" cy="1233817"/>
          </a:xfrm>
        </p:spPr>
        <p:txBody>
          <a:bodyPr>
            <a:normAutofit/>
          </a:bodyPr>
          <a:lstStyle/>
          <a:p>
            <a:pPr algn="r"/>
            <a:r>
              <a:rPr lang="lv-LV" sz="2000" dirty="0" smtClean="0"/>
              <a:t>Prof. Andrejs Rauhvargers</a:t>
            </a:r>
            <a:endParaRPr lang="lv-LV" sz="2000" dirty="0"/>
          </a:p>
        </p:txBody>
      </p:sp>
      <p:sp>
        <p:nvSpPr>
          <p:cNvPr id="3" name="Content Placeholder 2"/>
          <p:cNvSpPr>
            <a:spLocks noGrp="1"/>
          </p:cNvSpPr>
          <p:nvPr>
            <p:ph idx="1"/>
          </p:nvPr>
        </p:nvSpPr>
        <p:spPr>
          <a:xfrm>
            <a:off x="461318" y="512748"/>
            <a:ext cx="8279559" cy="3878019"/>
          </a:xfrm>
        </p:spPr>
        <p:txBody>
          <a:bodyPr>
            <a:noAutofit/>
          </a:bodyPr>
          <a:lstStyle/>
          <a:p>
            <a:pPr marL="0" indent="0" algn="ctr">
              <a:buNone/>
            </a:pPr>
            <a:r>
              <a:rPr lang="lv-LV" sz="3600" b="1" dirty="0" smtClean="0"/>
              <a:t>Kvalitātes </a:t>
            </a:r>
            <a:r>
              <a:rPr lang="lv-LV" sz="3600" b="1" dirty="0"/>
              <a:t>nodrošināšanas tendences Eiropā un to ietekme uz </a:t>
            </a:r>
            <a:r>
              <a:rPr lang="lv-LV" sz="3600" b="1" dirty="0" smtClean="0"/>
              <a:t>augstskolām</a:t>
            </a:r>
          </a:p>
          <a:p>
            <a:pPr marL="0" indent="0" algn="ctr">
              <a:buNone/>
            </a:pPr>
            <a:endParaRPr lang="lv-LV" sz="3600" b="1" dirty="0"/>
          </a:p>
          <a:p>
            <a:pPr marL="0" indent="0" algn="ctr">
              <a:buNone/>
            </a:pPr>
            <a:r>
              <a:rPr lang="lv-LV" sz="2800" b="1" dirty="0" smtClean="0"/>
              <a:t>Iekšējās </a:t>
            </a:r>
            <a:r>
              <a:rPr lang="lv-LV" sz="2800" b="1" dirty="0"/>
              <a:t>un ārējās kvalitātes sinerģija </a:t>
            </a:r>
            <a:r>
              <a:rPr lang="lv-LV" sz="2800" b="1" dirty="0" smtClean="0"/>
              <a:t>jaunajos Eiropas </a:t>
            </a:r>
            <a:r>
              <a:rPr lang="lv-LV" sz="2800" b="1" dirty="0"/>
              <a:t>Standartos un v</a:t>
            </a:r>
            <a:r>
              <a:rPr lang="lv-LV" sz="2800" b="1" dirty="0" smtClean="0"/>
              <a:t>adlīnijās</a:t>
            </a:r>
            <a:r>
              <a:rPr lang="lv-LV" sz="3600" b="1" dirty="0" smtClean="0"/>
              <a:t> </a:t>
            </a:r>
            <a:endParaRPr lang="lv-LV" sz="3600" b="1" cap="small" dirty="0" smtClean="0"/>
          </a:p>
        </p:txBody>
      </p:sp>
    </p:spTree>
    <p:extLst>
      <p:ext uri="{BB962C8B-B14F-4D97-AF65-F5344CB8AC3E}">
        <p14:creationId xmlns:p14="http://schemas.microsoft.com/office/powerpoint/2010/main" val="1733479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Callout 5"/>
          <p:cNvSpPr/>
          <p:nvPr/>
        </p:nvSpPr>
        <p:spPr>
          <a:xfrm>
            <a:off x="5687425" y="2285999"/>
            <a:ext cx="2500313" cy="1928813"/>
          </a:xfrm>
          <a:prstGeom prst="rightArrow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prstClr val="white"/>
              </a:solidFill>
            </a:endParaRPr>
          </a:p>
        </p:txBody>
      </p:sp>
      <p:sp>
        <p:nvSpPr>
          <p:cNvPr id="13" name="Curved Up Arrow 12"/>
          <p:cNvSpPr/>
          <p:nvPr/>
        </p:nvSpPr>
        <p:spPr>
          <a:xfrm>
            <a:off x="500033" y="4214818"/>
            <a:ext cx="8265025" cy="2071702"/>
          </a:xfrm>
          <a:prstGeom prst="curvedUpArrow">
            <a:avLst/>
          </a:prstGeom>
          <a:solidFill>
            <a:srgbClr val="FFC000"/>
          </a:solidFill>
          <a:scene3d>
            <a:camera prst="orthographicFront">
              <a:rot lat="1080000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prstClr val="black"/>
              </a:solidFill>
            </a:endParaRPr>
          </a:p>
        </p:txBody>
      </p:sp>
      <p:sp>
        <p:nvSpPr>
          <p:cNvPr id="4" name="Right Arrow Callout 3"/>
          <p:cNvSpPr/>
          <p:nvPr/>
        </p:nvSpPr>
        <p:spPr>
          <a:xfrm>
            <a:off x="0" y="2286000"/>
            <a:ext cx="2500313" cy="1928813"/>
          </a:xfrm>
          <a:prstGeom prst="rightArrow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dirty="0">
              <a:solidFill>
                <a:prstClr val="white"/>
              </a:solidFill>
            </a:endParaRPr>
          </a:p>
        </p:txBody>
      </p:sp>
      <p:sp>
        <p:nvSpPr>
          <p:cNvPr id="5" name="Right Arrow Callout 4"/>
          <p:cNvSpPr/>
          <p:nvPr/>
        </p:nvSpPr>
        <p:spPr>
          <a:xfrm>
            <a:off x="1952494" y="2279646"/>
            <a:ext cx="2428875" cy="1928813"/>
          </a:xfrm>
          <a:prstGeom prst="rightArrow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prstClr val="white"/>
              </a:solidFill>
            </a:endParaRPr>
          </a:p>
        </p:txBody>
      </p:sp>
      <p:sp>
        <p:nvSpPr>
          <p:cNvPr id="7" name="Right Arrow Callout 6"/>
          <p:cNvSpPr/>
          <p:nvPr/>
        </p:nvSpPr>
        <p:spPr>
          <a:xfrm rot="5846573">
            <a:off x="7199812" y="2679790"/>
            <a:ext cx="2500312" cy="1928813"/>
          </a:xfrm>
          <a:prstGeom prst="rightArrow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prstClr val="white"/>
              </a:solidFill>
            </a:endParaRPr>
          </a:p>
        </p:txBody>
      </p:sp>
      <p:sp>
        <p:nvSpPr>
          <p:cNvPr id="36870" name="Title 1"/>
          <p:cNvSpPr>
            <a:spLocks noGrp="1"/>
          </p:cNvSpPr>
          <p:nvPr>
            <p:ph type="title"/>
          </p:nvPr>
        </p:nvSpPr>
        <p:spPr>
          <a:xfrm>
            <a:off x="357188" y="928688"/>
            <a:ext cx="8229600" cy="428625"/>
          </a:xfrm>
        </p:spPr>
        <p:txBody>
          <a:bodyPr>
            <a:normAutofit fontScale="90000"/>
          </a:bodyPr>
          <a:lstStyle/>
          <a:p>
            <a:r>
              <a:rPr lang="lv-LV" sz="2800" smtClean="0"/>
              <a:t>Uz mācīšanās rezultātiem balstīts </a:t>
            </a:r>
            <a:br>
              <a:rPr lang="lv-LV" sz="2800" smtClean="0"/>
            </a:br>
            <a:r>
              <a:rPr lang="lv-LV" sz="2800" smtClean="0"/>
              <a:t>kvalitātes cikls programmu iekšējā </a:t>
            </a:r>
            <a:br>
              <a:rPr lang="lv-LV" sz="2800" smtClean="0"/>
            </a:br>
            <a:r>
              <a:rPr lang="lv-LV" sz="2800" smtClean="0"/>
              <a:t>kvalitātes nodrošināšanā </a:t>
            </a:r>
          </a:p>
        </p:txBody>
      </p:sp>
      <p:sp>
        <p:nvSpPr>
          <p:cNvPr id="36871" name="TextBox 7"/>
          <p:cNvSpPr txBox="1">
            <a:spLocks noChangeArrowheads="1"/>
          </p:cNvSpPr>
          <p:nvPr/>
        </p:nvSpPr>
        <p:spPr bwMode="auto">
          <a:xfrm>
            <a:off x="142875" y="2714625"/>
            <a:ext cx="15049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lv-LV">
                <a:solidFill>
                  <a:srgbClr val="FFFFFF"/>
                </a:solidFill>
              </a:rPr>
              <a:t>Programmas</a:t>
            </a:r>
          </a:p>
          <a:p>
            <a:pPr eaLnBrk="1" hangingPunct="1"/>
            <a:r>
              <a:rPr lang="lv-LV">
                <a:solidFill>
                  <a:srgbClr val="FFFFFF"/>
                </a:solidFill>
              </a:rPr>
              <a:t>studiju </a:t>
            </a:r>
            <a:br>
              <a:rPr lang="lv-LV">
                <a:solidFill>
                  <a:srgbClr val="FFFFFF"/>
                </a:solidFill>
              </a:rPr>
            </a:br>
            <a:r>
              <a:rPr lang="lv-LV">
                <a:solidFill>
                  <a:srgbClr val="FFFFFF"/>
                </a:solidFill>
              </a:rPr>
              <a:t>rezultātu </a:t>
            </a:r>
          </a:p>
          <a:p>
            <a:pPr eaLnBrk="1" hangingPunct="1"/>
            <a:r>
              <a:rPr lang="lv-LV">
                <a:solidFill>
                  <a:srgbClr val="FFFFFF"/>
                </a:solidFill>
              </a:rPr>
              <a:t>formulēšana</a:t>
            </a:r>
          </a:p>
        </p:txBody>
      </p:sp>
      <p:sp>
        <p:nvSpPr>
          <p:cNvPr id="36872" name="TextBox 8"/>
          <p:cNvSpPr txBox="1">
            <a:spLocks noChangeArrowheads="1"/>
          </p:cNvSpPr>
          <p:nvPr/>
        </p:nvSpPr>
        <p:spPr bwMode="auto">
          <a:xfrm>
            <a:off x="2044909" y="2714625"/>
            <a:ext cx="15446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lv-LV" dirty="0">
                <a:solidFill>
                  <a:srgbClr val="FFFFFF"/>
                </a:solidFill>
              </a:rPr>
              <a:t>Priekšmetu</a:t>
            </a:r>
            <a:br>
              <a:rPr lang="lv-LV" dirty="0">
                <a:solidFill>
                  <a:srgbClr val="FFFFFF"/>
                </a:solidFill>
              </a:rPr>
            </a:br>
            <a:r>
              <a:rPr lang="lv-LV" dirty="0">
                <a:solidFill>
                  <a:srgbClr val="FFFFFF"/>
                </a:solidFill>
              </a:rPr>
              <a:t>kursu studiju </a:t>
            </a:r>
            <a:br>
              <a:rPr lang="lv-LV" dirty="0">
                <a:solidFill>
                  <a:srgbClr val="FFFFFF"/>
                </a:solidFill>
              </a:rPr>
            </a:br>
            <a:r>
              <a:rPr lang="lv-LV" dirty="0">
                <a:solidFill>
                  <a:srgbClr val="FFFFFF"/>
                </a:solidFill>
              </a:rPr>
              <a:t>rezultātu </a:t>
            </a:r>
          </a:p>
          <a:p>
            <a:pPr eaLnBrk="1" hangingPunct="1"/>
            <a:r>
              <a:rPr lang="lv-LV" dirty="0">
                <a:solidFill>
                  <a:srgbClr val="FFFFFF"/>
                </a:solidFill>
              </a:rPr>
              <a:t>formulēšana</a:t>
            </a:r>
          </a:p>
        </p:txBody>
      </p:sp>
      <p:sp>
        <p:nvSpPr>
          <p:cNvPr id="36874" name="TextBox 10"/>
          <p:cNvSpPr txBox="1">
            <a:spLocks noChangeArrowheads="1"/>
          </p:cNvSpPr>
          <p:nvPr/>
        </p:nvSpPr>
        <p:spPr bwMode="auto">
          <a:xfrm rot="581972">
            <a:off x="7740951" y="3059110"/>
            <a:ext cx="157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lv-LV" dirty="0">
                <a:solidFill>
                  <a:srgbClr val="FFFFFF"/>
                </a:solidFill>
              </a:rPr>
              <a:t>Izvērtēšana</a:t>
            </a:r>
          </a:p>
        </p:txBody>
      </p:sp>
      <p:sp>
        <p:nvSpPr>
          <p:cNvPr id="36876" name="TextBox 13"/>
          <p:cNvSpPr txBox="1">
            <a:spLocks noChangeArrowheads="1"/>
          </p:cNvSpPr>
          <p:nvPr/>
        </p:nvSpPr>
        <p:spPr bwMode="auto">
          <a:xfrm>
            <a:off x="3143250" y="5702300"/>
            <a:ext cx="3071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lv-LV" b="1" i="1">
                <a:solidFill>
                  <a:srgbClr val="996633"/>
                </a:solidFill>
                <a:latin typeface="Verdana" pitchFamily="34" charset="0"/>
                <a:cs typeface="Aharoni" pitchFamily="2" charset="-79"/>
              </a:rPr>
              <a:t>Atgriezeniskā saite</a:t>
            </a:r>
          </a:p>
        </p:txBody>
      </p:sp>
      <p:sp>
        <p:nvSpPr>
          <p:cNvPr id="15" name="Right Arrow Callout 14"/>
          <p:cNvSpPr/>
          <p:nvPr/>
        </p:nvSpPr>
        <p:spPr>
          <a:xfrm>
            <a:off x="3815957" y="2285999"/>
            <a:ext cx="2428875" cy="1928813"/>
          </a:xfrm>
          <a:prstGeom prst="rightArrowCallo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v-LV">
              <a:solidFill>
                <a:prstClr val="white"/>
              </a:solidFill>
            </a:endParaRPr>
          </a:p>
        </p:txBody>
      </p:sp>
      <p:sp>
        <p:nvSpPr>
          <p:cNvPr id="14" name="TextBox 9"/>
          <p:cNvSpPr txBox="1">
            <a:spLocks noChangeArrowheads="1"/>
          </p:cNvSpPr>
          <p:nvPr/>
        </p:nvSpPr>
        <p:spPr bwMode="auto">
          <a:xfrm>
            <a:off x="5790446" y="2735669"/>
            <a:ext cx="1571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lv-LV" dirty="0">
                <a:solidFill>
                  <a:srgbClr val="FFFFFF"/>
                </a:solidFill>
              </a:rPr>
              <a:t>Programmas realizācija</a:t>
            </a:r>
          </a:p>
        </p:txBody>
      </p:sp>
      <p:sp>
        <p:nvSpPr>
          <p:cNvPr id="16" name="TextBox 8"/>
          <p:cNvSpPr txBox="1">
            <a:spLocks noChangeArrowheads="1"/>
          </p:cNvSpPr>
          <p:nvPr/>
        </p:nvSpPr>
        <p:spPr bwMode="auto">
          <a:xfrm>
            <a:off x="4003330" y="3065739"/>
            <a:ext cx="13516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lv-LV" dirty="0" smtClean="0">
                <a:solidFill>
                  <a:srgbClr val="FFFFFF"/>
                </a:solidFill>
              </a:rPr>
              <a:t>Koriģēšana</a:t>
            </a:r>
            <a:endParaRPr lang="lv-LV" dirty="0">
              <a:solidFill>
                <a:srgbClr val="FFFFFF"/>
              </a:solidFill>
            </a:endParaRPr>
          </a:p>
        </p:txBody>
      </p:sp>
      <p:sp>
        <p:nvSpPr>
          <p:cNvPr id="2" name="Right Arrow 1"/>
          <p:cNvSpPr/>
          <p:nvPr/>
        </p:nvSpPr>
        <p:spPr>
          <a:xfrm>
            <a:off x="1560384" y="3065739"/>
            <a:ext cx="387178" cy="31604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7" name="Right Arrow 16"/>
          <p:cNvSpPr/>
          <p:nvPr/>
        </p:nvSpPr>
        <p:spPr>
          <a:xfrm>
            <a:off x="3548483" y="3058725"/>
            <a:ext cx="387178" cy="31604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Right Arrow 17"/>
          <p:cNvSpPr/>
          <p:nvPr/>
        </p:nvSpPr>
        <p:spPr>
          <a:xfrm>
            <a:off x="5406450" y="3044633"/>
            <a:ext cx="387178" cy="31604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9" name="Right Arrow 18"/>
          <p:cNvSpPr/>
          <p:nvPr/>
        </p:nvSpPr>
        <p:spPr>
          <a:xfrm>
            <a:off x="7264417" y="3030541"/>
            <a:ext cx="387178" cy="316043"/>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57411438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528075"/>
            <a:ext cx="8784976" cy="1627792"/>
          </a:xfrm>
        </p:spPr>
        <p:txBody>
          <a:bodyPr>
            <a:normAutofit/>
          </a:bodyPr>
          <a:lstStyle/>
          <a:p>
            <a:pPr algn="l"/>
            <a:r>
              <a:rPr lang="lv-LV" dirty="0" smtClean="0"/>
              <a:t>1.3. </a:t>
            </a:r>
            <a:r>
              <a:rPr lang="lv-LV" dirty="0" err="1"/>
              <a:t>Studentcentrēta</a:t>
            </a:r>
            <a:r>
              <a:rPr lang="lv-LV" dirty="0"/>
              <a:t> mācīšanās, </a:t>
            </a:r>
            <a:r>
              <a:rPr lang="lv-LV" dirty="0" smtClean="0"/>
              <a:t>pasniegšana un novērtēšana. </a:t>
            </a:r>
            <a:endParaRPr lang="lv-LV" dirty="0"/>
          </a:p>
        </p:txBody>
      </p:sp>
      <p:sp>
        <p:nvSpPr>
          <p:cNvPr id="3" name="Content Placeholder 2"/>
          <p:cNvSpPr>
            <a:spLocks noGrp="1"/>
          </p:cNvSpPr>
          <p:nvPr>
            <p:ph idx="1"/>
          </p:nvPr>
        </p:nvSpPr>
        <p:spPr>
          <a:xfrm>
            <a:off x="418743" y="2155867"/>
            <a:ext cx="8545745" cy="3868918"/>
          </a:xfrm>
        </p:spPr>
        <p:txBody>
          <a:bodyPr>
            <a:normAutofit/>
          </a:bodyPr>
          <a:lstStyle/>
          <a:p>
            <a:pPr marL="0" indent="0">
              <a:buNone/>
            </a:pPr>
            <a:r>
              <a:rPr lang="lv-LV" b="1" dirty="0" smtClean="0"/>
              <a:t>Vadlīnijas:</a:t>
            </a:r>
            <a:r>
              <a:rPr lang="lv-LV" b="1" dirty="0"/>
              <a:t> </a:t>
            </a:r>
            <a:endParaRPr lang="lv-LV" dirty="0"/>
          </a:p>
          <a:p>
            <a:pPr marL="0" indent="0">
              <a:buNone/>
            </a:pPr>
            <a:r>
              <a:rPr lang="lv-LV" dirty="0" err="1" smtClean="0"/>
              <a:t>Studentcentrētas</a:t>
            </a:r>
            <a:r>
              <a:rPr lang="lv-LV" dirty="0" smtClean="0"/>
              <a:t> </a:t>
            </a:r>
            <a:r>
              <a:rPr lang="lv-LV" dirty="0"/>
              <a:t>mācīšanās un pasniegšanas ieviešana:</a:t>
            </a:r>
          </a:p>
          <a:p>
            <a:pPr lvl="0"/>
            <a:r>
              <a:rPr lang="lv-LV" dirty="0" smtClean="0"/>
              <a:t>rūpējas </a:t>
            </a:r>
            <a:r>
              <a:rPr lang="lv-LV" dirty="0"/>
              <a:t>par studentu </a:t>
            </a:r>
            <a:r>
              <a:rPr lang="lv-LV" dirty="0" smtClean="0"/>
              <a:t>vajadzību </a:t>
            </a:r>
            <a:r>
              <a:rPr lang="lv-LV" dirty="0"/>
              <a:t>daudzveidību, </a:t>
            </a:r>
            <a:r>
              <a:rPr lang="lv-LV" dirty="0" smtClean="0"/>
              <a:t/>
            </a:r>
            <a:br>
              <a:rPr lang="lv-LV" dirty="0" smtClean="0"/>
            </a:br>
            <a:r>
              <a:rPr lang="lv-LV" dirty="0" smtClean="0"/>
              <a:t>veidojot </a:t>
            </a:r>
            <a:r>
              <a:rPr lang="lv-LV" b="1" dirty="0"/>
              <a:t>piemērotus mācīšanās ceļus</a:t>
            </a:r>
            <a:r>
              <a:rPr lang="lv-LV" dirty="0"/>
              <a:t>; </a:t>
            </a:r>
          </a:p>
          <a:p>
            <a:pPr lvl="0"/>
            <a:r>
              <a:rPr lang="lv-LV" dirty="0" smtClean="0"/>
              <a:t>izmanto </a:t>
            </a:r>
            <a:r>
              <a:rPr lang="lv-LV" dirty="0"/>
              <a:t>dažādus programmu īstenošanas </a:t>
            </a:r>
            <a:r>
              <a:rPr lang="lv-LV" dirty="0" smtClean="0"/>
              <a:t>veidus; </a:t>
            </a:r>
            <a:endParaRPr lang="lv-LV" dirty="0"/>
          </a:p>
          <a:p>
            <a:pPr lvl="0"/>
            <a:r>
              <a:rPr lang="lv-LV" dirty="0" smtClean="0"/>
              <a:t>regulāri </a:t>
            </a:r>
            <a:r>
              <a:rPr lang="lv-LV" dirty="0"/>
              <a:t>novērtē un </a:t>
            </a:r>
            <a:r>
              <a:rPr lang="lv-LV" dirty="0" smtClean="0"/>
              <a:t>uzlabo </a:t>
            </a:r>
            <a:r>
              <a:rPr lang="lv-LV" dirty="0"/>
              <a:t>pasniegšanas veidus un </a:t>
            </a:r>
            <a:r>
              <a:rPr lang="lv-LV" dirty="0" smtClean="0"/>
              <a:t>metodes</a:t>
            </a:r>
            <a:r>
              <a:rPr lang="lv-LV" dirty="0"/>
              <a:t>; </a:t>
            </a:r>
          </a:p>
          <a:p>
            <a:pPr lvl="0"/>
            <a:r>
              <a:rPr lang="lv-LV" dirty="0" smtClean="0"/>
              <a:t>balstās uz studējošā patstāvību, vienlaicīgi nodrošinot pasniedzēja </a:t>
            </a:r>
            <a:r>
              <a:rPr lang="lv-LV" dirty="0"/>
              <a:t>vadību un atbalstu; </a:t>
            </a:r>
          </a:p>
          <a:p>
            <a:endParaRPr lang="lv-LV" dirty="0"/>
          </a:p>
        </p:txBody>
      </p:sp>
      <p:sp>
        <p:nvSpPr>
          <p:cNvPr id="4" name="Right Arrow 3"/>
          <p:cNvSpPr/>
          <p:nvPr/>
        </p:nvSpPr>
        <p:spPr>
          <a:xfrm>
            <a:off x="4181350" y="6259059"/>
            <a:ext cx="3279228" cy="451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232867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61881"/>
            <a:ext cx="8784976" cy="1099359"/>
          </a:xfrm>
        </p:spPr>
        <p:txBody>
          <a:bodyPr>
            <a:normAutofit/>
          </a:bodyPr>
          <a:lstStyle/>
          <a:p>
            <a:pPr algn="l"/>
            <a:r>
              <a:rPr lang="lv-LV" sz="2800" dirty="0" smtClean="0"/>
              <a:t>1.3. (turpinājums) 	Vadlīnijas</a:t>
            </a:r>
            <a:r>
              <a:rPr lang="lv-LV" sz="2800" dirty="0"/>
              <a:t>: </a:t>
            </a:r>
            <a:br>
              <a:rPr lang="lv-LV" sz="2800" dirty="0"/>
            </a:br>
            <a:endParaRPr lang="lv-LV" sz="2800" dirty="0"/>
          </a:p>
        </p:txBody>
      </p:sp>
      <p:sp>
        <p:nvSpPr>
          <p:cNvPr id="3" name="Content Placeholder 2"/>
          <p:cNvSpPr>
            <a:spLocks noGrp="1"/>
          </p:cNvSpPr>
          <p:nvPr>
            <p:ph idx="1"/>
          </p:nvPr>
        </p:nvSpPr>
        <p:spPr>
          <a:xfrm>
            <a:off x="179513" y="882869"/>
            <a:ext cx="8784976" cy="5858499"/>
          </a:xfrm>
        </p:spPr>
        <p:txBody>
          <a:bodyPr>
            <a:normAutofit fontScale="92500" lnSpcReduction="10000"/>
          </a:bodyPr>
          <a:lstStyle/>
          <a:p>
            <a:pPr marL="0" indent="0">
              <a:buNone/>
            </a:pPr>
            <a:r>
              <a:rPr lang="lv-LV" dirty="0" smtClean="0"/>
              <a:t>Ņemot </a:t>
            </a:r>
            <a:r>
              <a:rPr lang="lv-LV" dirty="0"/>
              <a:t>vērā </a:t>
            </a:r>
            <a:r>
              <a:rPr lang="lv-LV" dirty="0" smtClean="0"/>
              <a:t>studentu vērtēšanas </a:t>
            </a:r>
            <a:r>
              <a:rPr lang="lv-LV" dirty="0"/>
              <a:t>nozīmi </a:t>
            </a:r>
            <a:r>
              <a:rPr lang="lv-LV" dirty="0" smtClean="0"/>
              <a:t>studijās </a:t>
            </a:r>
            <a:r>
              <a:rPr lang="lv-LV" dirty="0"/>
              <a:t>un nākotnes karjerā: </a:t>
            </a:r>
          </a:p>
          <a:p>
            <a:pPr lvl="0"/>
            <a:r>
              <a:rPr lang="lv-LV" sz="2600" b="1" dirty="0"/>
              <a:t>vērtētāji</a:t>
            </a:r>
            <a:r>
              <a:rPr lang="lv-LV" sz="2600" dirty="0"/>
              <a:t> pārzina pārbaudes un eksaminācijas metodes un saņem atbalstu savu prasmju pilnveidošanai šajā jomā; </a:t>
            </a:r>
          </a:p>
          <a:p>
            <a:pPr lvl="0"/>
            <a:r>
              <a:rPr lang="lv-LV" sz="2600" dirty="0" smtClean="0"/>
              <a:t>Publiskoti vērtēšanas </a:t>
            </a:r>
            <a:r>
              <a:rPr lang="lv-LV" sz="2600" dirty="0"/>
              <a:t>kritēriji un metodes atzīmju izlikšanai </a:t>
            </a:r>
            <a:r>
              <a:rPr lang="lv-LV" sz="2600" dirty="0" smtClean="0"/>
              <a:t>; </a:t>
            </a:r>
            <a:endParaRPr lang="lv-LV" sz="2600" dirty="0"/>
          </a:p>
          <a:p>
            <a:pPr lvl="0"/>
            <a:r>
              <a:rPr lang="lv-LV" sz="2600" dirty="0"/>
              <a:t>vērtēšanai jāparāda, </a:t>
            </a:r>
            <a:r>
              <a:rPr lang="lv-LV" sz="2600" b="1" dirty="0"/>
              <a:t>kādā mērā students ir sasniedzis sagaidāmos mācīšanās rezultātus</a:t>
            </a:r>
            <a:r>
              <a:rPr lang="lv-LV" sz="2600" dirty="0"/>
              <a:t>. </a:t>
            </a:r>
          </a:p>
          <a:p>
            <a:pPr lvl="0"/>
            <a:r>
              <a:rPr lang="lv-LV" sz="2600" dirty="0" smtClean="0"/>
              <a:t>studenti </a:t>
            </a:r>
            <a:r>
              <a:rPr lang="lv-LV" sz="2600" dirty="0"/>
              <a:t>saņem skaidrojumu par vērtējumu, </a:t>
            </a:r>
            <a:r>
              <a:rPr lang="lv-LV" sz="2600" dirty="0" smtClean="0"/>
              <a:t>un padomus</a:t>
            </a:r>
            <a:r>
              <a:rPr lang="lv-LV" sz="2600" dirty="0"/>
              <a:t>; </a:t>
            </a:r>
          </a:p>
          <a:p>
            <a:pPr lvl="0"/>
            <a:r>
              <a:rPr lang="lv-LV" sz="2600" dirty="0" smtClean="0"/>
              <a:t>ja </a:t>
            </a:r>
            <a:r>
              <a:rPr lang="lv-LV" sz="2600" dirty="0"/>
              <a:t>vien iespējams, vērtēšanu veic </a:t>
            </a:r>
            <a:r>
              <a:rPr lang="lv-LV" sz="2600" b="1" dirty="0" smtClean="0"/>
              <a:t>vairāki eksaminētāji</a:t>
            </a:r>
            <a:r>
              <a:rPr lang="lv-LV" sz="2600" dirty="0" smtClean="0"/>
              <a:t>; </a:t>
            </a:r>
            <a:endParaRPr lang="lv-LV" sz="2600" dirty="0"/>
          </a:p>
          <a:p>
            <a:pPr lvl="0"/>
            <a:r>
              <a:rPr lang="lv-LV" sz="2600" dirty="0"/>
              <a:t>vērtēšana </a:t>
            </a:r>
            <a:r>
              <a:rPr lang="lv-LV" sz="2600" dirty="0" smtClean="0"/>
              <a:t>notiek ar </a:t>
            </a:r>
            <a:r>
              <a:rPr lang="lv-LV" sz="2600" dirty="0"/>
              <a:t>apstiprinātām </a:t>
            </a:r>
            <a:r>
              <a:rPr lang="lv-LV" sz="2600" dirty="0" smtClean="0"/>
              <a:t>procedūrām, </a:t>
            </a:r>
            <a:r>
              <a:rPr lang="lv-LV" sz="2600" dirty="0"/>
              <a:t>tiek taisnīgi pielietota visiem studentiem </a:t>
            </a:r>
            <a:r>
              <a:rPr lang="lv-LV" sz="2600" dirty="0" smtClean="0"/>
              <a:t>un ir konsekventa; </a:t>
            </a:r>
            <a:endParaRPr lang="lv-LV" sz="2600" dirty="0"/>
          </a:p>
          <a:p>
            <a:pPr lvl="0"/>
            <a:r>
              <a:rPr lang="lv-LV" sz="2600" dirty="0"/>
              <a:t>darbojas </a:t>
            </a:r>
            <a:r>
              <a:rPr lang="lv-LV" sz="2600" dirty="0" smtClean="0"/>
              <a:t>sistēma studentu </a:t>
            </a:r>
            <a:r>
              <a:rPr lang="lv-LV" sz="2600" dirty="0"/>
              <a:t>apelāciju izskatīšanai. </a:t>
            </a:r>
          </a:p>
        </p:txBody>
      </p:sp>
    </p:spTree>
    <p:extLst>
      <p:ext uri="{BB962C8B-B14F-4D97-AF65-F5344CB8AC3E}">
        <p14:creationId xmlns:p14="http://schemas.microsoft.com/office/powerpoint/2010/main" val="3567775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0915"/>
            <a:ext cx="8784976" cy="495658"/>
          </a:xfrm>
        </p:spPr>
        <p:txBody>
          <a:bodyPr>
            <a:normAutofit/>
          </a:bodyPr>
          <a:lstStyle/>
          <a:p>
            <a:pPr algn="l"/>
            <a:r>
              <a:rPr lang="lv-LV" dirty="0" smtClean="0"/>
              <a:t>1.4. Uzņemšana, </a:t>
            </a:r>
            <a:r>
              <a:rPr lang="lv-LV" dirty="0"/>
              <a:t>studiju gaita, </a:t>
            </a:r>
            <a:r>
              <a:rPr lang="lv-LV" dirty="0" err="1" smtClean="0"/>
              <a:t>diplomatzīšana</a:t>
            </a:r>
            <a:endParaRPr lang="lv-LV" dirty="0"/>
          </a:p>
        </p:txBody>
      </p:sp>
      <p:sp>
        <p:nvSpPr>
          <p:cNvPr id="3" name="Content Placeholder 2"/>
          <p:cNvSpPr>
            <a:spLocks noGrp="1"/>
          </p:cNvSpPr>
          <p:nvPr>
            <p:ph idx="1"/>
          </p:nvPr>
        </p:nvSpPr>
        <p:spPr>
          <a:xfrm>
            <a:off x="294289" y="743484"/>
            <a:ext cx="8670199" cy="5997884"/>
          </a:xfrm>
        </p:spPr>
        <p:txBody>
          <a:bodyPr>
            <a:normAutofit/>
          </a:bodyPr>
          <a:lstStyle/>
          <a:p>
            <a:r>
              <a:rPr lang="lv-LV" dirty="0" smtClean="0"/>
              <a:t>Pasākumiem </a:t>
            </a:r>
            <a:r>
              <a:rPr lang="lv-LV" dirty="0"/>
              <a:t>pieejamības uzlabošanai, </a:t>
            </a:r>
            <a:r>
              <a:rPr lang="lv-LV" b="1" dirty="0" smtClean="0"/>
              <a:t>uzņemšanas</a:t>
            </a:r>
            <a:r>
              <a:rPr lang="lv-LV" dirty="0" smtClean="0"/>
              <a:t> procedūrām un kritērijiem jābūt konsekventiem </a:t>
            </a:r>
            <a:r>
              <a:rPr lang="lv-LV" dirty="0"/>
              <a:t>un </a:t>
            </a:r>
            <a:r>
              <a:rPr lang="lv-LV" dirty="0" smtClean="0"/>
              <a:t>atklātiem. </a:t>
            </a:r>
            <a:r>
              <a:rPr lang="lv-LV" dirty="0"/>
              <a:t> </a:t>
            </a:r>
          </a:p>
          <a:p>
            <a:r>
              <a:rPr lang="lv-LV" dirty="0" smtClean="0"/>
              <a:t>Augstskola izveido sistēmu </a:t>
            </a:r>
            <a:r>
              <a:rPr lang="lv-LV" b="1" dirty="0"/>
              <a:t>informācijas</a:t>
            </a:r>
            <a:r>
              <a:rPr lang="lv-LV" dirty="0"/>
              <a:t> </a:t>
            </a:r>
            <a:r>
              <a:rPr lang="lv-LV" dirty="0" smtClean="0"/>
              <a:t>vākšanai </a:t>
            </a:r>
            <a:r>
              <a:rPr lang="lv-LV" b="1" dirty="0" smtClean="0"/>
              <a:t>par </a:t>
            </a:r>
            <a:r>
              <a:rPr lang="lv-LV" b="1" dirty="0"/>
              <a:t>studentu studiju </a:t>
            </a:r>
            <a:r>
              <a:rPr lang="lv-LV" b="1" dirty="0" smtClean="0"/>
              <a:t>gaitu</a:t>
            </a:r>
            <a:r>
              <a:rPr lang="lv-LV" dirty="0" smtClean="0"/>
              <a:t>,. </a:t>
            </a:r>
            <a:endParaRPr lang="lv-LV" dirty="0"/>
          </a:p>
          <a:p>
            <a:r>
              <a:rPr lang="lv-LV" dirty="0" smtClean="0"/>
              <a:t>Lai studenta mobilitātes laikā apgūtais virzītos sekmīgi, augstskolā </a:t>
            </a:r>
            <a:r>
              <a:rPr lang="lv-LV" b="1" dirty="0" smtClean="0"/>
              <a:t>jādarbojas taisnīgai kvalifikāciju</a:t>
            </a:r>
            <a:r>
              <a:rPr lang="lv-LV" b="1" dirty="0"/>
              <a:t>, studiju periodu un </a:t>
            </a:r>
            <a:r>
              <a:rPr lang="lv-LV" b="1" dirty="0" smtClean="0"/>
              <a:t>iepriekš iegūtās  izglītības atzīšanai</a:t>
            </a:r>
            <a:r>
              <a:rPr lang="lv-LV" dirty="0" smtClean="0"/>
              <a:t>. </a:t>
            </a:r>
          </a:p>
          <a:p>
            <a:r>
              <a:rPr lang="lv-LV" dirty="0" smtClean="0"/>
              <a:t>Augstskolas </a:t>
            </a:r>
            <a:r>
              <a:rPr lang="lv-LV" dirty="0" err="1" smtClean="0"/>
              <a:t>diplomatzīšanas</a:t>
            </a:r>
            <a:r>
              <a:rPr lang="lv-LV" dirty="0" smtClean="0"/>
              <a:t> praksei jāatbilst </a:t>
            </a:r>
            <a:r>
              <a:rPr lang="lv-LV" dirty="0"/>
              <a:t>ar </a:t>
            </a:r>
            <a:r>
              <a:rPr lang="lv-LV" b="1" i="1" dirty="0"/>
              <a:t>Lisabonas Konvencijas</a:t>
            </a:r>
            <a:r>
              <a:rPr lang="lv-LV" i="1" dirty="0"/>
              <a:t> par kvalifikāciju atzīšanu</a:t>
            </a:r>
            <a:r>
              <a:rPr lang="lv-LV" dirty="0"/>
              <a:t> principiem; </a:t>
            </a:r>
            <a:endParaRPr lang="lv-LV" dirty="0" smtClean="0"/>
          </a:p>
          <a:p>
            <a:pPr lvl="0"/>
            <a:r>
              <a:rPr lang="lv-LV" dirty="0" smtClean="0"/>
              <a:t>Lai garantētu saskaņotu kvalifikāciju atzīšanu visā valstīs, jāveicina sadarbība ar citām augstskolām, QA aģentūrām un ENIC/NARIC centriem. </a:t>
            </a:r>
            <a:r>
              <a:rPr lang="lv-LV" dirty="0"/>
              <a:t> </a:t>
            </a:r>
          </a:p>
        </p:txBody>
      </p:sp>
    </p:spTree>
    <p:extLst>
      <p:ext uri="{BB962C8B-B14F-4D97-AF65-F5344CB8AC3E}">
        <p14:creationId xmlns:p14="http://schemas.microsoft.com/office/powerpoint/2010/main" val="207880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1"/>
            <a:ext cx="8784976" cy="1746351"/>
          </a:xfrm>
        </p:spPr>
        <p:txBody>
          <a:bodyPr>
            <a:noAutofit/>
          </a:bodyPr>
          <a:lstStyle/>
          <a:p>
            <a:pPr algn="l"/>
            <a:r>
              <a:rPr lang="lv-LV" dirty="0"/>
              <a:t>1.5 </a:t>
            </a:r>
            <a:r>
              <a:rPr lang="lv-LV" dirty="0" smtClean="0"/>
              <a:t>Mācībspēki. Standarts</a:t>
            </a:r>
            <a:r>
              <a:rPr lang="lv-LV" dirty="0"/>
              <a:t>:</a:t>
            </a:r>
            <a:br>
              <a:rPr lang="lv-LV" dirty="0"/>
            </a:br>
            <a:r>
              <a:rPr lang="lv-LV" dirty="0"/>
              <a:t>Augstskolām </a:t>
            </a:r>
            <a:r>
              <a:rPr lang="lv-LV" dirty="0" smtClean="0"/>
              <a:t>jānodrošina  </a:t>
            </a:r>
            <a:r>
              <a:rPr lang="lv-LV" dirty="0"/>
              <a:t>savu </a:t>
            </a:r>
            <a:r>
              <a:rPr lang="lv-LV" dirty="0" smtClean="0"/>
              <a:t>mācībspēku </a:t>
            </a:r>
            <a:r>
              <a:rPr lang="lv-LV" dirty="0"/>
              <a:t>kompetence</a:t>
            </a:r>
            <a:r>
              <a:rPr lang="lv-LV" dirty="0" smtClean="0"/>
              <a:t>. Procedūrām </a:t>
            </a:r>
            <a:r>
              <a:rPr lang="lv-LV" dirty="0"/>
              <a:t>mācībspēku pieņemšanai </a:t>
            </a:r>
            <a:r>
              <a:rPr lang="lv-LV" dirty="0" smtClean="0"/>
              <a:t>darbā jābūt taisnīgām un atklātām. </a:t>
            </a:r>
            <a:endParaRPr lang="lv-LV" dirty="0"/>
          </a:p>
        </p:txBody>
      </p:sp>
      <p:sp>
        <p:nvSpPr>
          <p:cNvPr id="3" name="Content Placeholder 2"/>
          <p:cNvSpPr>
            <a:spLocks noGrp="1"/>
          </p:cNvSpPr>
          <p:nvPr>
            <p:ph idx="1"/>
          </p:nvPr>
        </p:nvSpPr>
        <p:spPr>
          <a:xfrm>
            <a:off x="179513" y="1996965"/>
            <a:ext cx="8784976" cy="4744401"/>
          </a:xfrm>
        </p:spPr>
        <p:txBody>
          <a:bodyPr>
            <a:normAutofit/>
          </a:bodyPr>
          <a:lstStyle/>
          <a:p>
            <a:r>
              <a:rPr lang="lv-LV" dirty="0" smtClean="0"/>
              <a:t>Uz </a:t>
            </a:r>
            <a:r>
              <a:rPr lang="lv-LV" dirty="0"/>
              <a:t>augstskolām gulstas primārā atbildība</a:t>
            </a:r>
            <a:r>
              <a:rPr lang="lv-LV" b="1" dirty="0"/>
              <a:t> par sava personāla kvalitāt</a:t>
            </a:r>
            <a:r>
              <a:rPr lang="lv-LV" dirty="0"/>
              <a:t>i un </a:t>
            </a:r>
            <a:r>
              <a:rPr lang="lv-LV" b="1" dirty="0" smtClean="0"/>
              <a:t>atbalstošas </a:t>
            </a:r>
            <a:r>
              <a:rPr lang="lv-LV" b="1" dirty="0"/>
              <a:t>vides </a:t>
            </a:r>
            <a:r>
              <a:rPr lang="lv-LV" dirty="0"/>
              <a:t>nodrošināšanu, kas ļauj personālam efektīvi veikt savu darbu. </a:t>
            </a:r>
            <a:endParaRPr lang="lv-LV" dirty="0" smtClean="0"/>
          </a:p>
          <a:p>
            <a:pPr marL="0" indent="0">
              <a:buNone/>
            </a:pPr>
            <a:r>
              <a:rPr lang="lv-LV" dirty="0" smtClean="0"/>
              <a:t>Šāda augstskolas vide:</a:t>
            </a:r>
          </a:p>
          <a:p>
            <a:r>
              <a:rPr lang="lv-LV" dirty="0" smtClean="0"/>
              <a:t>izveido </a:t>
            </a:r>
            <a:r>
              <a:rPr lang="lv-LV" dirty="0"/>
              <a:t>un uztur </a:t>
            </a:r>
            <a:r>
              <a:rPr lang="lv-LV" dirty="0" smtClean="0"/>
              <a:t>atklātas </a:t>
            </a:r>
            <a:r>
              <a:rPr lang="lv-LV" dirty="0"/>
              <a:t>un taisnīgas procedūras </a:t>
            </a:r>
            <a:r>
              <a:rPr lang="lv-LV" dirty="0" smtClean="0"/>
              <a:t>pieņemšanai darbā; </a:t>
            </a:r>
            <a:endParaRPr lang="lv-LV" dirty="0"/>
          </a:p>
          <a:p>
            <a:pPr lvl="0"/>
            <a:r>
              <a:rPr lang="lv-LV" dirty="0"/>
              <a:t>dod iespējas </a:t>
            </a:r>
            <a:r>
              <a:rPr lang="lv-LV" dirty="0" smtClean="0"/>
              <a:t>mācībspēkiem iegūt jaunas kompetences; </a:t>
            </a:r>
            <a:endParaRPr lang="lv-LV" dirty="0"/>
          </a:p>
          <a:p>
            <a:pPr lvl="0"/>
            <a:r>
              <a:rPr lang="lv-LV" dirty="0"/>
              <a:t>atbalsta akadēmiskas aktivitātes, </a:t>
            </a:r>
            <a:r>
              <a:rPr lang="lv-LV" dirty="0" smtClean="0"/>
              <a:t>stiprinot </a:t>
            </a:r>
            <a:r>
              <a:rPr lang="lv-LV" dirty="0"/>
              <a:t>saiti starp izglītību un zinātni; </a:t>
            </a:r>
          </a:p>
          <a:p>
            <a:pPr lvl="0"/>
            <a:r>
              <a:rPr lang="lv-LV" dirty="0"/>
              <a:t>atbalsta pasniegšanas metožu inovācijas un jaunu tehnoloģiju lietošanu.   </a:t>
            </a:r>
          </a:p>
        </p:txBody>
      </p:sp>
    </p:spTree>
    <p:extLst>
      <p:ext uri="{BB962C8B-B14F-4D97-AF65-F5344CB8AC3E}">
        <p14:creationId xmlns:p14="http://schemas.microsoft.com/office/powerpoint/2010/main" val="2551075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76911"/>
            <a:ext cx="8784976" cy="1803163"/>
          </a:xfrm>
        </p:spPr>
        <p:txBody>
          <a:bodyPr>
            <a:normAutofit/>
          </a:bodyPr>
          <a:lstStyle/>
          <a:p>
            <a:pPr algn="l"/>
            <a:r>
              <a:rPr lang="lv-LV" dirty="0" smtClean="0"/>
              <a:t>1.6. Standarts: Augstskolai </a:t>
            </a:r>
            <a:r>
              <a:rPr lang="lv-LV" dirty="0"/>
              <a:t>jānodrošina </a:t>
            </a:r>
            <a:r>
              <a:rPr lang="lv-LV" dirty="0" smtClean="0"/>
              <a:t>atbilstošus </a:t>
            </a:r>
            <a:r>
              <a:rPr lang="lv-LV" dirty="0"/>
              <a:t>un </a:t>
            </a:r>
            <a:r>
              <a:rPr lang="lv-LV" dirty="0" smtClean="0"/>
              <a:t>pieejamus  </a:t>
            </a:r>
            <a:r>
              <a:rPr lang="lv-LV" dirty="0"/>
              <a:t>mācību </a:t>
            </a:r>
            <a:r>
              <a:rPr lang="lv-LV" dirty="0" smtClean="0"/>
              <a:t>līdzekļus </a:t>
            </a:r>
            <a:r>
              <a:rPr lang="lv-LV" dirty="0"/>
              <a:t>un </a:t>
            </a:r>
            <a:r>
              <a:rPr lang="lv-LV" dirty="0" smtClean="0"/>
              <a:t>jābūt nodrošinātam studentu atbalstam</a:t>
            </a:r>
            <a:endParaRPr lang="lv-LV" dirty="0"/>
          </a:p>
        </p:txBody>
      </p:sp>
      <p:sp>
        <p:nvSpPr>
          <p:cNvPr id="3" name="Content Placeholder 2"/>
          <p:cNvSpPr>
            <a:spLocks noGrp="1"/>
          </p:cNvSpPr>
          <p:nvPr>
            <p:ph idx="1"/>
          </p:nvPr>
        </p:nvSpPr>
        <p:spPr>
          <a:xfrm>
            <a:off x="179513" y="1777524"/>
            <a:ext cx="8784976" cy="4963843"/>
          </a:xfrm>
        </p:spPr>
        <p:txBody>
          <a:bodyPr>
            <a:normAutofit/>
          </a:bodyPr>
          <a:lstStyle/>
          <a:p>
            <a:pPr marL="0" indent="0">
              <a:buNone/>
            </a:pPr>
            <a:r>
              <a:rPr lang="lv-LV" b="1" dirty="0" smtClean="0"/>
              <a:t>Vadlīnijas:</a:t>
            </a:r>
            <a:r>
              <a:rPr lang="lv-LV" dirty="0"/>
              <a:t> </a:t>
            </a:r>
          </a:p>
          <a:p>
            <a:r>
              <a:rPr lang="lv-LV" dirty="0" smtClean="0"/>
              <a:t>Augstskolas </a:t>
            </a:r>
            <a:r>
              <a:rPr lang="lv-LV" dirty="0"/>
              <a:t>nodrošina plašu </a:t>
            </a:r>
            <a:r>
              <a:rPr lang="lv-LV" dirty="0" smtClean="0"/>
              <a:t>mācību resursu klāstu </a:t>
            </a:r>
            <a:r>
              <a:rPr lang="lv-LV" dirty="0"/>
              <a:t>no fiziskiem </a:t>
            </a:r>
            <a:r>
              <a:rPr lang="lv-LV" dirty="0" smtClean="0"/>
              <a:t>resursiem (bibliotēkas</a:t>
            </a:r>
            <a:r>
              <a:rPr lang="lv-LV" dirty="0"/>
              <a:t>, </a:t>
            </a:r>
            <a:r>
              <a:rPr lang="lv-LV" dirty="0" smtClean="0"/>
              <a:t>aprīkojums </a:t>
            </a:r>
            <a:r>
              <a:rPr lang="lv-LV" dirty="0"/>
              <a:t>un IT </a:t>
            </a:r>
            <a:r>
              <a:rPr lang="lv-LV" dirty="0" smtClean="0"/>
              <a:t>infrastruktūra), līdz </a:t>
            </a:r>
            <a:r>
              <a:rPr lang="lv-LV" dirty="0"/>
              <a:t>priekšmetu </a:t>
            </a:r>
            <a:r>
              <a:rPr lang="lv-LV" dirty="0" smtClean="0"/>
              <a:t>konsultantiem </a:t>
            </a:r>
            <a:r>
              <a:rPr lang="lv-LV" dirty="0"/>
              <a:t>un studiju </a:t>
            </a:r>
            <a:r>
              <a:rPr lang="lv-LV" dirty="0" smtClean="0"/>
              <a:t>padomdevējiem. </a:t>
            </a:r>
          </a:p>
          <a:p>
            <a:r>
              <a:rPr lang="lv-LV" dirty="0" smtClean="0"/>
              <a:t>Atbalsta </a:t>
            </a:r>
            <a:r>
              <a:rPr lang="lv-LV" dirty="0"/>
              <a:t>dienestu loma ir īpaši </a:t>
            </a:r>
            <a:r>
              <a:rPr lang="lv-LV" dirty="0" smtClean="0"/>
              <a:t>svarīga mobilitātei</a:t>
            </a:r>
            <a:endParaRPr lang="lv-LV" dirty="0"/>
          </a:p>
          <a:p>
            <a:r>
              <a:rPr lang="lv-LV" dirty="0" smtClean="0"/>
              <a:t>Plānojot atbalstu, ņem </a:t>
            </a:r>
            <a:r>
              <a:rPr lang="lv-LV" dirty="0"/>
              <a:t>vērā gan </a:t>
            </a:r>
            <a:r>
              <a:rPr lang="lv-LV" b="1" dirty="0"/>
              <a:t>studentu kontingenta </a:t>
            </a:r>
            <a:r>
              <a:rPr lang="lv-LV" b="1" dirty="0" smtClean="0"/>
              <a:t>daudzveidība</a:t>
            </a:r>
            <a:r>
              <a:rPr lang="lv-LV" dirty="0" smtClean="0"/>
              <a:t>, gan pāreja </a:t>
            </a:r>
            <a:r>
              <a:rPr lang="lv-LV" dirty="0"/>
              <a:t>uz  </a:t>
            </a:r>
            <a:r>
              <a:rPr lang="lv-LV" b="1" dirty="0" err="1"/>
              <a:t>studentcentrētu</a:t>
            </a:r>
            <a:r>
              <a:rPr lang="lv-LV" b="1" dirty="0"/>
              <a:t> mācīšanos </a:t>
            </a:r>
            <a:endParaRPr lang="lv-LV" b="1" dirty="0" smtClean="0"/>
          </a:p>
          <a:p>
            <a:r>
              <a:rPr lang="lv-LV" dirty="0" smtClean="0"/>
              <a:t>Iekšējā QA </a:t>
            </a:r>
            <a:r>
              <a:rPr lang="lv-LV" dirty="0"/>
              <a:t>sistēma nodrošina, ka resursi atbilst </a:t>
            </a:r>
            <a:r>
              <a:rPr lang="lv-LV" dirty="0" smtClean="0"/>
              <a:t>mērķiem, </a:t>
            </a:r>
            <a:r>
              <a:rPr lang="lv-LV" dirty="0"/>
              <a:t>ir pieejami un ka studenti ir informēti par </a:t>
            </a:r>
            <a:r>
              <a:rPr lang="lv-LV" dirty="0" smtClean="0"/>
              <a:t>tiem.    </a:t>
            </a:r>
            <a:endParaRPr lang="lv-LV" dirty="0"/>
          </a:p>
          <a:p>
            <a:pPr marL="0" indent="0">
              <a:buNone/>
            </a:pPr>
            <a:endParaRPr lang="lv-LV" dirty="0"/>
          </a:p>
        </p:txBody>
      </p:sp>
    </p:spTree>
    <p:extLst>
      <p:ext uri="{BB962C8B-B14F-4D97-AF65-F5344CB8AC3E}">
        <p14:creationId xmlns:p14="http://schemas.microsoft.com/office/powerpoint/2010/main" val="3759314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236272"/>
            <a:ext cx="8784976" cy="1287728"/>
          </a:xfrm>
        </p:spPr>
        <p:txBody>
          <a:bodyPr>
            <a:noAutofit/>
          </a:bodyPr>
          <a:lstStyle/>
          <a:p>
            <a:pPr algn="l"/>
            <a:r>
              <a:rPr lang="lv-LV" dirty="0"/>
              <a:t>1.7 Informācijas </a:t>
            </a:r>
            <a:r>
              <a:rPr lang="lv-LV" dirty="0" smtClean="0"/>
              <a:t>vadība. Standarts</a:t>
            </a:r>
            <a:r>
              <a:rPr lang="lv-LV" dirty="0"/>
              <a:t>:</a:t>
            </a:r>
            <a:br>
              <a:rPr lang="lv-LV" dirty="0"/>
            </a:br>
            <a:r>
              <a:rPr lang="lv-LV" dirty="0" smtClean="0"/>
              <a:t>Efektīvai </a:t>
            </a:r>
            <a:r>
              <a:rPr lang="lv-LV" dirty="0"/>
              <a:t>programmu </a:t>
            </a:r>
            <a:r>
              <a:rPr lang="lv-LV" dirty="0" smtClean="0"/>
              <a:t>vadīšanai augstskolām jāvāc</a:t>
            </a:r>
            <a:r>
              <a:rPr lang="lv-LV" dirty="0"/>
              <a:t>, jāanalizē un jāizmanto </a:t>
            </a:r>
            <a:r>
              <a:rPr lang="lv-LV" dirty="0" smtClean="0"/>
              <a:t>informāciju</a:t>
            </a:r>
            <a:endParaRPr lang="lv-LV" dirty="0"/>
          </a:p>
        </p:txBody>
      </p:sp>
      <p:sp>
        <p:nvSpPr>
          <p:cNvPr id="3" name="Content Placeholder 2"/>
          <p:cNvSpPr>
            <a:spLocks noGrp="1"/>
          </p:cNvSpPr>
          <p:nvPr>
            <p:ph idx="1"/>
          </p:nvPr>
        </p:nvSpPr>
        <p:spPr>
          <a:xfrm>
            <a:off x="282011" y="1632246"/>
            <a:ext cx="8682478" cy="5109121"/>
          </a:xfrm>
        </p:spPr>
        <p:txBody>
          <a:bodyPr>
            <a:normAutofit/>
          </a:bodyPr>
          <a:lstStyle/>
          <a:p>
            <a:pPr marL="0" indent="0">
              <a:buNone/>
            </a:pPr>
            <a:r>
              <a:rPr lang="lv-LV" b="1" dirty="0"/>
              <a:t>Vadlīnijas</a:t>
            </a:r>
            <a:r>
              <a:rPr lang="lv-LV" b="1" dirty="0" smtClean="0"/>
              <a:t>: </a:t>
            </a:r>
            <a:r>
              <a:rPr lang="lv-LV" dirty="0" smtClean="0"/>
              <a:t>Atbildīgai </a:t>
            </a:r>
            <a:r>
              <a:rPr lang="lv-LV" dirty="0"/>
              <a:t>lēmumu pieņemšanai </a:t>
            </a:r>
            <a:r>
              <a:rPr lang="lv-LV" dirty="0" smtClean="0"/>
              <a:t>augstskolai jābūt uzticamiem datiem analīzei </a:t>
            </a:r>
            <a:r>
              <a:rPr lang="lv-LV" dirty="0"/>
              <a:t>par studiju programmām un citām aktivitātēm </a:t>
            </a:r>
            <a:r>
              <a:rPr lang="lv-LV" dirty="0" smtClean="0"/>
              <a:t>uztur </a:t>
            </a:r>
            <a:r>
              <a:rPr lang="lv-LV" dirty="0"/>
              <a:t>iekšējo </a:t>
            </a:r>
            <a:r>
              <a:rPr lang="lv-LV" dirty="0" smtClean="0"/>
              <a:t>QA sistēmu. </a:t>
            </a:r>
            <a:r>
              <a:rPr lang="lv-LV" dirty="0"/>
              <a:t> Būtiski </a:t>
            </a:r>
            <a:r>
              <a:rPr lang="lv-LV" dirty="0" smtClean="0"/>
              <a:t>dati ir</a:t>
            </a:r>
            <a:r>
              <a:rPr lang="lv-LV" dirty="0"/>
              <a:t>:</a:t>
            </a:r>
          </a:p>
          <a:p>
            <a:pPr marL="0" indent="0">
              <a:buNone/>
            </a:pPr>
            <a:r>
              <a:rPr lang="lv-LV" dirty="0" smtClean="0"/>
              <a:t>    - augstskolas </a:t>
            </a:r>
            <a:r>
              <a:rPr lang="lv-LV" dirty="0"/>
              <a:t>galvenie darbības rādītāji; </a:t>
            </a:r>
          </a:p>
          <a:p>
            <a:pPr lvl="1"/>
            <a:r>
              <a:rPr lang="lv-LV" dirty="0"/>
              <a:t>studentu kontingenta profils; </a:t>
            </a:r>
          </a:p>
          <a:p>
            <a:pPr lvl="1"/>
            <a:r>
              <a:rPr lang="lv-LV" dirty="0"/>
              <a:t>studentu studiju gaitas, sekmju un atbiruma rādītāji;</a:t>
            </a:r>
          </a:p>
          <a:p>
            <a:pPr lvl="1"/>
            <a:r>
              <a:rPr lang="lv-LV" dirty="0"/>
              <a:t>studentu apmierinātība ar programmu; </a:t>
            </a:r>
          </a:p>
          <a:p>
            <a:pPr lvl="1"/>
            <a:r>
              <a:rPr lang="lv-LV" dirty="0"/>
              <a:t>pieejamie mācību resursi un atbalsts studentiem; </a:t>
            </a:r>
          </a:p>
          <a:p>
            <a:pPr lvl="1"/>
            <a:r>
              <a:rPr lang="lv-LV" dirty="0"/>
              <a:t>absolventu karjeras gaitas. </a:t>
            </a:r>
          </a:p>
          <a:p>
            <a:r>
              <a:rPr lang="lv-LV" dirty="0" smtClean="0"/>
              <a:t>Ir </a:t>
            </a:r>
            <a:r>
              <a:rPr lang="lv-LV" dirty="0"/>
              <a:t>svarīgi </a:t>
            </a:r>
            <a:r>
              <a:rPr lang="lv-LV" b="1" dirty="0"/>
              <a:t>iesaistīt studentus un personālu </a:t>
            </a:r>
            <a:r>
              <a:rPr lang="lv-LV" b="1" dirty="0" smtClean="0"/>
              <a:t>gan informācijas analīzē, gan plānojot</a:t>
            </a:r>
            <a:r>
              <a:rPr lang="lv-LV" dirty="0" smtClean="0"/>
              <a:t> novērtējumam </a:t>
            </a:r>
            <a:r>
              <a:rPr lang="lv-LV" dirty="0"/>
              <a:t>sekojošās aktivitātes. </a:t>
            </a:r>
          </a:p>
        </p:txBody>
      </p:sp>
    </p:spTree>
    <p:extLst>
      <p:ext uri="{BB962C8B-B14F-4D97-AF65-F5344CB8AC3E}">
        <p14:creationId xmlns:p14="http://schemas.microsoft.com/office/powerpoint/2010/main" val="3077520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8784976" cy="1438898"/>
          </a:xfrm>
        </p:spPr>
        <p:txBody>
          <a:bodyPr>
            <a:normAutofit/>
          </a:bodyPr>
          <a:lstStyle/>
          <a:p>
            <a:pPr algn="l"/>
            <a:r>
              <a:rPr lang="lv-LV" dirty="0"/>
              <a:t>1.8 Sabiedrības </a:t>
            </a:r>
            <a:r>
              <a:rPr lang="lv-LV" dirty="0" smtClean="0"/>
              <a:t>informēšana. Standarts</a:t>
            </a:r>
            <a:r>
              <a:rPr lang="lv-LV" dirty="0"/>
              <a:t>:</a:t>
            </a:r>
            <a:br>
              <a:rPr lang="lv-LV" dirty="0"/>
            </a:br>
            <a:r>
              <a:rPr lang="lv-LV" dirty="0"/>
              <a:t>Augstskolām regulāri jāpublicē skaidra, precīza, objektīva un aktuāla </a:t>
            </a:r>
            <a:r>
              <a:rPr lang="lv-LV" dirty="0" smtClean="0"/>
              <a:t>informācija</a:t>
            </a:r>
            <a:endParaRPr lang="lv-LV" dirty="0"/>
          </a:p>
        </p:txBody>
      </p:sp>
      <p:sp>
        <p:nvSpPr>
          <p:cNvPr id="3" name="Content Placeholder 2"/>
          <p:cNvSpPr>
            <a:spLocks noGrp="1"/>
          </p:cNvSpPr>
          <p:nvPr>
            <p:ph idx="1"/>
          </p:nvPr>
        </p:nvSpPr>
        <p:spPr>
          <a:xfrm>
            <a:off x="179513" y="1555530"/>
            <a:ext cx="8784976" cy="5185837"/>
          </a:xfrm>
        </p:spPr>
        <p:txBody>
          <a:bodyPr/>
          <a:lstStyle/>
          <a:p>
            <a:pPr marL="0" indent="0">
              <a:buNone/>
            </a:pPr>
            <a:r>
              <a:rPr lang="lv-LV" b="1" dirty="0"/>
              <a:t>Vadlīnijas</a:t>
            </a:r>
            <a:r>
              <a:rPr lang="lv-LV" b="1" dirty="0" smtClean="0"/>
              <a:t>: </a:t>
            </a:r>
            <a:r>
              <a:rPr lang="lv-LV" dirty="0" smtClean="0"/>
              <a:t>Informācija </a:t>
            </a:r>
            <a:r>
              <a:rPr lang="lv-LV" dirty="0"/>
              <a:t>par </a:t>
            </a:r>
            <a:r>
              <a:rPr lang="lv-LV" dirty="0" smtClean="0"/>
              <a:t>augstskolu ir </a:t>
            </a:r>
            <a:r>
              <a:rPr lang="lv-LV" dirty="0"/>
              <a:t>noderīga gan nākošajiem un </a:t>
            </a:r>
            <a:r>
              <a:rPr lang="lv-LV" dirty="0" smtClean="0"/>
              <a:t>esošajiem studentiem</a:t>
            </a:r>
            <a:r>
              <a:rPr lang="lv-LV" dirty="0"/>
              <a:t>, gan absolventiem, </a:t>
            </a:r>
            <a:r>
              <a:rPr lang="lv-LV" dirty="0" smtClean="0"/>
              <a:t>gan citām </a:t>
            </a:r>
            <a:r>
              <a:rPr lang="lv-LV" dirty="0"/>
              <a:t>ieinteresētajām pusēm un </a:t>
            </a:r>
            <a:r>
              <a:rPr lang="lv-LV" dirty="0" smtClean="0"/>
              <a:t>sabiedrībai, tādēļ  </a:t>
            </a:r>
            <a:r>
              <a:rPr lang="lv-LV" dirty="0"/>
              <a:t>augstskolas sniedz informāciju </a:t>
            </a:r>
            <a:endParaRPr lang="lv-LV" dirty="0" smtClean="0"/>
          </a:p>
          <a:p>
            <a:r>
              <a:rPr lang="lv-LV" dirty="0" smtClean="0"/>
              <a:t>par augstskolas darbību</a:t>
            </a:r>
            <a:r>
              <a:rPr lang="lv-LV" dirty="0"/>
              <a:t>, </a:t>
            </a:r>
            <a:r>
              <a:rPr lang="lv-LV" dirty="0" smtClean="0"/>
              <a:t>studiju </a:t>
            </a:r>
            <a:r>
              <a:rPr lang="lv-LV" dirty="0"/>
              <a:t>programmām un </a:t>
            </a:r>
            <a:r>
              <a:rPr lang="lv-LV" dirty="0" smtClean="0"/>
              <a:t>kritērijiem </a:t>
            </a:r>
            <a:r>
              <a:rPr lang="lv-LV" dirty="0"/>
              <a:t>uzņemšanai tajās, </a:t>
            </a:r>
            <a:endParaRPr lang="lv-LV" dirty="0" smtClean="0"/>
          </a:p>
          <a:p>
            <a:r>
              <a:rPr lang="lv-LV" dirty="0" smtClean="0"/>
              <a:t>programmu </a:t>
            </a:r>
            <a:r>
              <a:rPr lang="lv-LV" dirty="0"/>
              <a:t>sagaidāmajiem mācīšanās rezultātiem, </a:t>
            </a:r>
            <a:endParaRPr lang="lv-LV" dirty="0" smtClean="0"/>
          </a:p>
          <a:p>
            <a:r>
              <a:rPr lang="lv-LV" dirty="0" smtClean="0"/>
              <a:t>piešķiramo </a:t>
            </a:r>
            <a:r>
              <a:rPr lang="lv-LV" dirty="0"/>
              <a:t>kvalifikāciju, </a:t>
            </a:r>
            <a:endParaRPr lang="lv-LV" dirty="0" smtClean="0"/>
          </a:p>
          <a:p>
            <a:r>
              <a:rPr lang="lv-LV" dirty="0" smtClean="0"/>
              <a:t>izmantotajām </a:t>
            </a:r>
            <a:r>
              <a:rPr lang="lv-LV" dirty="0"/>
              <a:t>pasniegšanas, mācīšanās un vērtēšanas procedūrām, minimālās sekmīgās atzīmes [vai prasības] un </a:t>
            </a:r>
            <a:endParaRPr lang="lv-LV" dirty="0" smtClean="0"/>
          </a:p>
          <a:p>
            <a:r>
              <a:rPr lang="lv-LV" dirty="0" smtClean="0"/>
              <a:t>studentiem </a:t>
            </a:r>
            <a:r>
              <a:rPr lang="lv-LV" dirty="0"/>
              <a:t>pieejamām mācīšanās iespējām, kā arī informāciju par absolventu </a:t>
            </a:r>
            <a:r>
              <a:rPr lang="lv-LV" dirty="0" smtClean="0"/>
              <a:t>nodarbinātību</a:t>
            </a:r>
            <a:endParaRPr lang="lv-LV" dirty="0"/>
          </a:p>
        </p:txBody>
      </p:sp>
    </p:spTree>
    <p:extLst>
      <p:ext uri="{BB962C8B-B14F-4D97-AF65-F5344CB8AC3E}">
        <p14:creationId xmlns:p14="http://schemas.microsoft.com/office/powerpoint/2010/main" val="194260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2"/>
            <a:ext cx="8784976" cy="2721162"/>
          </a:xfrm>
        </p:spPr>
        <p:txBody>
          <a:bodyPr>
            <a:normAutofit fontScale="90000"/>
          </a:bodyPr>
          <a:lstStyle/>
          <a:p>
            <a:pPr algn="l"/>
            <a:r>
              <a:rPr lang="lv-LV" dirty="0" smtClean="0"/>
              <a:t>1.9. </a:t>
            </a:r>
            <a:r>
              <a:rPr lang="lv-LV" dirty="0"/>
              <a:t>Programmu apsekošana un regulāra </a:t>
            </a:r>
            <a:r>
              <a:rPr lang="lv-LV" dirty="0" smtClean="0"/>
              <a:t>pārbaude </a:t>
            </a:r>
            <a:br>
              <a:rPr lang="lv-LV" dirty="0" smtClean="0"/>
            </a:br>
            <a:r>
              <a:rPr lang="lv-LV" u="sng" dirty="0" smtClean="0"/>
              <a:t>Standarts: </a:t>
            </a:r>
            <a:r>
              <a:rPr lang="lv-LV" b="0" dirty="0" smtClean="0"/>
              <a:t>augstskolas</a:t>
            </a:r>
            <a:r>
              <a:rPr lang="lv-LV" dirty="0" smtClean="0"/>
              <a:t> periodiski </a:t>
            </a:r>
            <a:r>
              <a:rPr lang="lv-LV" b="0" dirty="0" smtClean="0"/>
              <a:t>izvērtē savas programmas</a:t>
            </a:r>
            <a:r>
              <a:rPr lang="lv-LV" b="0" dirty="0"/>
              <a:t>, lai pārliecinātos, ka </a:t>
            </a:r>
            <a:r>
              <a:rPr lang="lv-LV" b="0" dirty="0" smtClean="0"/>
              <a:t>tās </a:t>
            </a:r>
            <a:r>
              <a:rPr lang="lv-LV" dirty="0" smtClean="0"/>
              <a:t>sasniedz mērķus </a:t>
            </a:r>
            <a:r>
              <a:rPr lang="lv-LV" b="0" dirty="0"/>
              <a:t>un </a:t>
            </a:r>
            <a:r>
              <a:rPr lang="lv-LV" b="0" dirty="0" smtClean="0"/>
              <a:t>ka tās </a:t>
            </a:r>
            <a:r>
              <a:rPr lang="lv-LV" dirty="0" smtClean="0"/>
              <a:t>atbilst studentu </a:t>
            </a:r>
            <a:r>
              <a:rPr lang="lv-LV" dirty="0"/>
              <a:t>un sabiedrības vajadzībām. </a:t>
            </a:r>
            <a:r>
              <a:rPr lang="lv-LV" dirty="0" smtClean="0"/>
              <a:t/>
            </a:r>
            <a:br>
              <a:rPr lang="lv-LV" dirty="0" smtClean="0"/>
            </a:br>
            <a:r>
              <a:rPr lang="lv-LV" dirty="0" smtClean="0"/>
              <a:t/>
            </a:r>
            <a:br>
              <a:rPr lang="lv-LV" dirty="0" smtClean="0"/>
            </a:br>
            <a:r>
              <a:rPr lang="lv-LV" b="0" dirty="0" smtClean="0"/>
              <a:t>Izvērtējumiem </a:t>
            </a:r>
            <a:r>
              <a:rPr lang="lv-LV" b="0" dirty="0"/>
              <a:t>tālāk </a:t>
            </a:r>
            <a:r>
              <a:rPr lang="lv-LV" dirty="0"/>
              <a:t>jānoved pie nepārtrauktas programmu </a:t>
            </a:r>
            <a:r>
              <a:rPr lang="lv-LV" dirty="0" smtClean="0"/>
              <a:t>pilnveides</a:t>
            </a:r>
            <a:endParaRPr lang="lv-LV" dirty="0"/>
          </a:p>
        </p:txBody>
      </p:sp>
      <p:sp>
        <p:nvSpPr>
          <p:cNvPr id="3" name="Content Placeholder 2"/>
          <p:cNvSpPr>
            <a:spLocks noGrp="1"/>
          </p:cNvSpPr>
          <p:nvPr>
            <p:ph idx="1"/>
          </p:nvPr>
        </p:nvSpPr>
        <p:spPr>
          <a:xfrm>
            <a:off x="282011" y="2956845"/>
            <a:ext cx="8682478" cy="4032534"/>
          </a:xfrm>
        </p:spPr>
        <p:txBody>
          <a:bodyPr>
            <a:normAutofit lnSpcReduction="10000"/>
          </a:bodyPr>
          <a:lstStyle/>
          <a:p>
            <a:pPr marL="0" indent="0">
              <a:buNone/>
            </a:pPr>
            <a:r>
              <a:rPr lang="lv-LV" b="1" dirty="0"/>
              <a:t>Vadlīnijas</a:t>
            </a:r>
            <a:r>
              <a:rPr lang="lv-LV" b="1" dirty="0" smtClean="0"/>
              <a:t>: </a:t>
            </a:r>
            <a:r>
              <a:rPr lang="lv-LV" dirty="0" smtClean="0"/>
              <a:t>Apsekošanas pasākumos tiek analizēts</a:t>
            </a:r>
          </a:p>
          <a:p>
            <a:pPr lvl="0"/>
            <a:r>
              <a:rPr lang="lv-LV" dirty="0" smtClean="0"/>
              <a:t>konkrētās disciplīnas jaunāko pētījumus salīdzinot ar programmas saturu; </a:t>
            </a:r>
          </a:p>
          <a:p>
            <a:pPr lvl="0"/>
            <a:r>
              <a:rPr lang="lv-LV" dirty="0" smtClean="0"/>
              <a:t>sabiedrības </a:t>
            </a:r>
            <a:r>
              <a:rPr lang="lv-LV" dirty="0"/>
              <a:t>mainīgās vajadzības;</a:t>
            </a:r>
          </a:p>
          <a:p>
            <a:pPr lvl="0"/>
            <a:r>
              <a:rPr lang="lv-LV" dirty="0"/>
              <a:t>studentu mācību noslodze, studiju gaita un to pabeigšana; </a:t>
            </a:r>
          </a:p>
          <a:p>
            <a:pPr lvl="0"/>
            <a:r>
              <a:rPr lang="lv-LV" dirty="0"/>
              <a:t>studentu vērtēšanas procedūru </a:t>
            </a:r>
            <a:r>
              <a:rPr lang="lv-LV" dirty="0" smtClean="0"/>
              <a:t>efektivitāte; </a:t>
            </a:r>
            <a:endParaRPr lang="lv-LV" dirty="0"/>
          </a:p>
          <a:p>
            <a:pPr lvl="0"/>
            <a:r>
              <a:rPr lang="lv-LV" dirty="0"/>
              <a:t>studiju vide un atbalsta dienesti </a:t>
            </a:r>
            <a:r>
              <a:rPr lang="lv-LV" dirty="0" err="1" smtClean="0"/>
              <a:t>konkrērtajā</a:t>
            </a:r>
            <a:r>
              <a:rPr lang="lv-LV" dirty="0" smtClean="0"/>
              <a:t> programmā</a:t>
            </a:r>
            <a:r>
              <a:rPr lang="lv-LV" dirty="0"/>
              <a:t>. </a:t>
            </a:r>
          </a:p>
          <a:p>
            <a:r>
              <a:rPr lang="lv-LV" dirty="0" smtClean="0"/>
              <a:t>programmas </a:t>
            </a:r>
            <a:r>
              <a:rPr lang="lv-LV" dirty="0"/>
              <a:t>tiek regulāri </a:t>
            </a:r>
            <a:r>
              <a:rPr lang="lv-LV" dirty="0" smtClean="0"/>
              <a:t>pārskatītas</a:t>
            </a:r>
            <a:r>
              <a:rPr lang="lv-LV" dirty="0"/>
              <a:t>, iesaistot studentus un citas ieinteresētās puses. </a:t>
            </a:r>
            <a:endParaRPr lang="lv-LV" dirty="0" smtClean="0"/>
          </a:p>
          <a:p>
            <a:r>
              <a:rPr lang="lv-LV" dirty="0" smtClean="0"/>
              <a:t>Rezultātā programma tiek koriģēta. Izvērtēšanas </a:t>
            </a:r>
            <a:br>
              <a:rPr lang="lv-LV" dirty="0" smtClean="0"/>
            </a:br>
            <a:r>
              <a:rPr lang="lv-LV" dirty="0" smtClean="0"/>
              <a:t>rezultāti </a:t>
            </a:r>
            <a:r>
              <a:rPr lang="lv-LV" dirty="0"/>
              <a:t>tiek publicēti. </a:t>
            </a:r>
          </a:p>
        </p:txBody>
      </p:sp>
    </p:spTree>
    <p:extLst>
      <p:ext uri="{BB962C8B-B14F-4D97-AF65-F5344CB8AC3E}">
        <p14:creationId xmlns:p14="http://schemas.microsoft.com/office/powerpoint/2010/main" val="584471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1"/>
            <a:ext cx="8875710" cy="1501961"/>
          </a:xfrm>
        </p:spPr>
        <p:txBody>
          <a:bodyPr>
            <a:noAutofit/>
          </a:bodyPr>
          <a:lstStyle/>
          <a:p>
            <a:pPr algn="l"/>
            <a:r>
              <a:rPr lang="lv-LV" dirty="0" smtClean="0"/>
              <a:t>1.10 Cikliska ārējā QA </a:t>
            </a:r>
            <a:br>
              <a:rPr lang="lv-LV" dirty="0" smtClean="0"/>
            </a:br>
            <a:r>
              <a:rPr lang="lv-LV" dirty="0" smtClean="0"/>
              <a:t>Standarts: Augstskolām jāīsteno cikliska ārējā QA saskaņā ar ESG  </a:t>
            </a:r>
            <a:endParaRPr lang="lv-LV" dirty="0"/>
          </a:p>
        </p:txBody>
      </p:sp>
      <p:sp>
        <p:nvSpPr>
          <p:cNvPr id="3" name="Content Placeholder 2"/>
          <p:cNvSpPr>
            <a:spLocks noGrp="1"/>
          </p:cNvSpPr>
          <p:nvPr>
            <p:ph idx="1"/>
          </p:nvPr>
        </p:nvSpPr>
        <p:spPr>
          <a:xfrm>
            <a:off x="179513" y="1618592"/>
            <a:ext cx="8784976" cy="5122775"/>
          </a:xfrm>
        </p:spPr>
        <p:txBody>
          <a:bodyPr>
            <a:normAutofit/>
          </a:bodyPr>
          <a:lstStyle/>
          <a:p>
            <a:pPr marL="0" indent="0">
              <a:buNone/>
            </a:pPr>
            <a:r>
              <a:rPr lang="lv-LV" b="1" dirty="0"/>
              <a:t>Vadlīnijas:</a:t>
            </a:r>
            <a:endParaRPr lang="lv-LV" dirty="0"/>
          </a:p>
          <a:p>
            <a:r>
              <a:rPr lang="lv-LV" b="1" dirty="0" smtClean="0"/>
              <a:t>Ārējā QA apliecina </a:t>
            </a:r>
            <a:r>
              <a:rPr lang="lv-LV" b="1" dirty="0"/>
              <a:t>augstskolas iekšējās </a:t>
            </a:r>
            <a:r>
              <a:rPr lang="lv-LV" b="1" dirty="0" smtClean="0"/>
              <a:t>QA </a:t>
            </a:r>
            <a:r>
              <a:rPr lang="lv-LV" b="1" dirty="0"/>
              <a:t>efektivitāti</a:t>
            </a:r>
            <a:r>
              <a:rPr lang="lv-LV" dirty="0"/>
              <a:t>, </a:t>
            </a:r>
            <a:r>
              <a:rPr lang="lv-LV" dirty="0" smtClean="0"/>
              <a:t>sniedz </a:t>
            </a:r>
            <a:r>
              <a:rPr lang="lv-LV" dirty="0"/>
              <a:t>augstskolai jaunas </a:t>
            </a:r>
            <a:r>
              <a:rPr lang="lv-LV" dirty="0" smtClean="0"/>
              <a:t>perspektīvas, pārliecinot </a:t>
            </a:r>
            <a:r>
              <a:rPr lang="lv-LV" dirty="0"/>
              <a:t>augstskolu un sabiedrību par augstskolas darbības kvalitāti.  </a:t>
            </a:r>
          </a:p>
          <a:p>
            <a:r>
              <a:rPr lang="lv-LV" dirty="0" smtClean="0"/>
              <a:t>Atkarībā </a:t>
            </a:r>
            <a:r>
              <a:rPr lang="lv-LV" dirty="0"/>
              <a:t>no juridiskās vides, ārējai </a:t>
            </a:r>
            <a:r>
              <a:rPr lang="lv-LV" dirty="0" smtClean="0"/>
              <a:t>QA var </a:t>
            </a:r>
            <a:r>
              <a:rPr lang="lv-LV" dirty="0"/>
              <a:t>būt dažādas formas un tā var fokusēties uz  dažādiem </a:t>
            </a:r>
            <a:r>
              <a:rPr lang="lv-LV" dirty="0" smtClean="0"/>
              <a:t>(</a:t>
            </a:r>
            <a:r>
              <a:rPr lang="lv-LV" dirty="0"/>
              <a:t>programma, </a:t>
            </a:r>
            <a:r>
              <a:rPr lang="lv-LV" dirty="0" smtClean="0"/>
              <a:t>[studiju virziens] </a:t>
            </a:r>
            <a:r>
              <a:rPr lang="lv-LV" dirty="0"/>
              <a:t>vai augstskola kopumā).   </a:t>
            </a:r>
          </a:p>
          <a:p>
            <a:r>
              <a:rPr lang="en-US" dirty="0" err="1" smtClean="0"/>
              <a:t>Ārējās</a:t>
            </a:r>
            <a:r>
              <a:rPr lang="en-US" dirty="0" smtClean="0"/>
              <a:t> </a:t>
            </a:r>
            <a:r>
              <a:rPr lang="lv-LV" dirty="0" smtClean="0"/>
              <a:t>QA </a:t>
            </a:r>
            <a:r>
              <a:rPr lang="lv-LV" dirty="0"/>
              <a:t>nenorobežojas </a:t>
            </a:r>
            <a:r>
              <a:rPr lang="lv-LV" dirty="0" smtClean="0"/>
              <a:t>tikai ar </a:t>
            </a:r>
            <a:r>
              <a:rPr lang="lv-LV" dirty="0"/>
              <a:t>ārējo atgriezenisko saiti, </a:t>
            </a:r>
            <a:r>
              <a:rPr lang="lv-LV" dirty="0" smtClean="0"/>
              <a:t> novērtējuma ziņojumu</a:t>
            </a:r>
            <a:r>
              <a:rPr lang="lv-LV" dirty="0"/>
              <a:t>, vai tam sekojošās atbildes aktivitātes augstskolā. </a:t>
            </a:r>
            <a:r>
              <a:rPr lang="lv-LV" dirty="0" smtClean="0"/>
              <a:t/>
            </a:r>
            <a:br>
              <a:rPr lang="lv-LV" dirty="0" smtClean="0"/>
            </a:br>
            <a:r>
              <a:rPr lang="lv-LV" dirty="0" smtClean="0"/>
              <a:t>Augstskolām jānodrošina</a:t>
            </a:r>
            <a:r>
              <a:rPr lang="lv-LV" dirty="0"/>
              <a:t>, lai attīstība pēc </a:t>
            </a:r>
            <a:r>
              <a:rPr lang="lv-LV" dirty="0" smtClean="0"/>
              <a:t>kārtējās ārējās QA </a:t>
            </a:r>
            <a:r>
              <a:rPr lang="lv-LV" dirty="0"/>
              <a:t>pasākuma tiek ņemta vērā, gatavojoties nākošajai. </a:t>
            </a:r>
          </a:p>
          <a:p>
            <a:endParaRPr lang="lv-LV" dirty="0"/>
          </a:p>
        </p:txBody>
      </p:sp>
    </p:spTree>
    <p:extLst>
      <p:ext uri="{BB962C8B-B14F-4D97-AF65-F5344CB8AC3E}">
        <p14:creationId xmlns:p14="http://schemas.microsoft.com/office/powerpoint/2010/main" val="223390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028" y="195777"/>
            <a:ext cx="8784976" cy="430299"/>
          </a:xfrm>
        </p:spPr>
        <p:txBody>
          <a:bodyPr>
            <a:noAutofit/>
          </a:bodyPr>
          <a:lstStyle/>
          <a:p>
            <a:r>
              <a:rPr lang="lv-LV" dirty="0" smtClean="0"/>
              <a:t>Kvalitātes nodrošināšanas hronoloģija</a:t>
            </a:r>
            <a:endParaRPr lang="lv-LV"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2550" y="626076"/>
                <a:ext cx="9041449" cy="6115292"/>
              </a:xfrm>
            </p:spPr>
            <p:txBody>
              <a:bodyPr>
                <a:normAutofit/>
              </a:bodyPr>
              <a:lstStyle/>
              <a:p>
                <a:r>
                  <a:rPr lang="lv-LV" sz="2200" dirty="0" smtClean="0"/>
                  <a:t>Ārējie eksaminētāji – </a:t>
                </a:r>
                <a:r>
                  <a:rPr lang="lv-LV" sz="2200" dirty="0" err="1" smtClean="0"/>
                  <a:t>Lielbritāniuja</a:t>
                </a:r>
                <a:r>
                  <a:rPr lang="lv-LV" sz="2200" dirty="0" smtClean="0"/>
                  <a:t>, 19.gs pirmā puse</a:t>
                </a:r>
              </a:p>
              <a:p>
                <a:r>
                  <a:rPr lang="lv-LV" sz="2200" dirty="0" smtClean="0"/>
                  <a:t>Akreditācija – ASV, 19.gs otrā puse,</a:t>
                </a:r>
              </a:p>
              <a:p>
                <a:r>
                  <a:rPr lang="lv-LV" sz="2200" dirty="0" smtClean="0"/>
                  <a:t>Līdzinieku </a:t>
                </a:r>
                <a:r>
                  <a:rPr lang="lv-LV" sz="2200" dirty="0" err="1" smtClean="0"/>
                  <a:t>novērtojums</a:t>
                </a:r>
                <a:r>
                  <a:rPr lang="lv-LV" sz="2200" dirty="0" smtClean="0"/>
                  <a:t> – Lielbritānija, 20.gs pirmā p.</a:t>
                </a:r>
              </a:p>
              <a:p>
                <a:r>
                  <a:rPr lang="lv-LV" sz="2200" dirty="0" smtClean="0"/>
                  <a:t>Kvalitātes audits – Nīderlande, </a:t>
                </a:r>
                <a14:m>
                  <m:oMath xmlns:m="http://schemas.openxmlformats.org/officeDocument/2006/math">
                    <m:r>
                      <a:rPr lang="lv-LV" sz="2200" i="1" smtClean="0">
                        <a:latin typeface="Cambria Math" panose="02040503050406030204" pitchFamily="18" charset="0"/>
                      </a:rPr>
                      <m:t>~</m:t>
                    </m:r>
                  </m:oMath>
                </a14:m>
                <a:r>
                  <a:rPr lang="lv-LV" sz="2200" dirty="0" smtClean="0"/>
                  <a:t>1980</a:t>
                </a:r>
              </a:p>
              <a:p>
                <a:r>
                  <a:rPr lang="lv-LV" sz="2200" dirty="0" smtClean="0"/>
                  <a:t>Akreditācija – Lielbritānija, </a:t>
                </a:r>
                <a14:m>
                  <m:oMath xmlns:m="http://schemas.openxmlformats.org/officeDocument/2006/math">
                    <m:r>
                      <a:rPr lang="lv-LV" sz="2200" i="1">
                        <a:latin typeface="Cambria Math" panose="02040503050406030204" pitchFamily="18" charset="0"/>
                      </a:rPr>
                      <m:t>~</m:t>
                    </m:r>
                  </m:oMath>
                </a14:m>
                <a:r>
                  <a:rPr lang="lv-LV" sz="2200" dirty="0" smtClean="0"/>
                  <a:t>1980</a:t>
                </a:r>
              </a:p>
              <a:p>
                <a:r>
                  <a:rPr lang="lv-LV" sz="2200" dirty="0" smtClean="0"/>
                  <a:t>Valstu sadarbība kvalitātes nodrošināšana, ENQA dibināšana – 1999, Boloņas process</a:t>
                </a:r>
              </a:p>
              <a:p>
                <a:r>
                  <a:rPr lang="lv-LV" sz="2200" dirty="0" smtClean="0"/>
                  <a:t>Galvenā atbildība par kvalitāte ir augstskolām – 2013, Eiropas Universitāšu Asociācija,</a:t>
                </a:r>
              </a:p>
              <a:p>
                <a:r>
                  <a:rPr lang="lv-LV" sz="2200" dirty="0" smtClean="0"/>
                  <a:t>Līdzinieku novērtējums + jāietver studenti un ārzemnieki- Boloņas process,</a:t>
                </a:r>
              </a:p>
              <a:p>
                <a:r>
                  <a:rPr lang="lv-LV" sz="2200" dirty="0" smtClean="0"/>
                  <a:t>Eiropas Standarti un Vadlīnijas kvalitātes </a:t>
                </a:r>
                <a:r>
                  <a:rPr lang="lv-LV" sz="2200" dirty="0" err="1" smtClean="0"/>
                  <a:t>nodr</a:t>
                </a:r>
                <a:r>
                  <a:rPr lang="lv-LV" sz="2200" dirty="0" smtClean="0"/>
                  <a:t>. -2005, pārstrādātie 2015 -  Boloņas process.</a:t>
                </a:r>
              </a:p>
              <a:p>
                <a:r>
                  <a:rPr lang="lv-LV" sz="2200" dirty="0" smtClean="0"/>
                  <a:t>EQAR, Eiropas Kvalitātes nodrošināšanas reģistrs -2010, Boloņas process</a:t>
                </a:r>
                <a:endParaRPr lang="lv-LV" sz="2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2550" y="626076"/>
                <a:ext cx="9041449" cy="6115292"/>
              </a:xfrm>
              <a:blipFill rotWithShape="0">
                <a:blip r:embed="rId2"/>
                <a:stretch>
                  <a:fillRect l="-809" t="-598" r="-809"/>
                </a:stretch>
              </a:blipFill>
            </p:spPr>
            <p:txBody>
              <a:bodyPr/>
              <a:lstStyle/>
              <a:p>
                <a:r>
                  <a:rPr lang="lv-LV">
                    <a:noFill/>
                  </a:rPr>
                  <a:t> </a:t>
                </a:r>
              </a:p>
            </p:txBody>
          </p:sp>
        </mc:Fallback>
      </mc:AlternateContent>
    </p:spTree>
    <p:extLst>
      <p:ext uri="{BB962C8B-B14F-4D97-AF65-F5344CB8AC3E}">
        <p14:creationId xmlns:p14="http://schemas.microsoft.com/office/powerpoint/2010/main" val="1332213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25508"/>
            <a:ext cx="8884588" cy="1348183"/>
          </a:xfrm>
        </p:spPr>
        <p:txBody>
          <a:bodyPr>
            <a:noAutofit/>
          </a:bodyPr>
          <a:lstStyle/>
          <a:p>
            <a:pPr algn="l"/>
            <a:r>
              <a:rPr lang="lv-LV" dirty="0"/>
              <a:t>2.1 Iekšējo </a:t>
            </a:r>
            <a:r>
              <a:rPr lang="lv-LV" dirty="0" smtClean="0"/>
              <a:t>QA pasākumu ņemšana vērā</a:t>
            </a:r>
            <a:r>
              <a:rPr lang="lv-LV" dirty="0"/>
              <a:t/>
            </a:r>
            <a:br>
              <a:rPr lang="lv-LV" dirty="0"/>
            </a:br>
            <a:r>
              <a:rPr lang="lv-LV" dirty="0" smtClean="0"/>
              <a:t>Standarts: Ārējai QA jāņem </a:t>
            </a:r>
            <a:r>
              <a:rPr lang="lv-LV" dirty="0"/>
              <a:t>vērā </a:t>
            </a:r>
            <a:r>
              <a:rPr lang="lv-LV" dirty="0" smtClean="0"/>
              <a:t>iekšējo QA efektivitāte.</a:t>
            </a:r>
            <a:endParaRPr lang="lv-LV" dirty="0"/>
          </a:p>
        </p:txBody>
      </p:sp>
      <p:sp>
        <p:nvSpPr>
          <p:cNvPr id="3" name="Content Placeholder 2"/>
          <p:cNvSpPr>
            <a:spLocks noGrp="1"/>
          </p:cNvSpPr>
          <p:nvPr>
            <p:ph idx="1"/>
          </p:nvPr>
        </p:nvSpPr>
        <p:spPr>
          <a:xfrm>
            <a:off x="179513" y="1933903"/>
            <a:ext cx="8784976" cy="4807464"/>
          </a:xfrm>
        </p:spPr>
        <p:txBody>
          <a:bodyPr/>
          <a:lstStyle/>
          <a:p>
            <a:pPr marL="0" indent="0">
              <a:buNone/>
            </a:pPr>
            <a:r>
              <a:rPr lang="lv-LV" b="1" dirty="0"/>
              <a:t>Vadlīnijas:</a:t>
            </a:r>
            <a:endParaRPr lang="lv-LV" dirty="0"/>
          </a:p>
          <a:p>
            <a:r>
              <a:rPr lang="lv-LV" dirty="0" smtClean="0"/>
              <a:t>QA</a:t>
            </a:r>
            <a:r>
              <a:rPr lang="lv-LV" b="1" dirty="0" smtClean="0"/>
              <a:t> </a:t>
            </a:r>
            <a:r>
              <a:rPr lang="lv-LV" dirty="0"/>
              <a:t>augstākajā izglītībā balstās uz pašu augstskolu atbildību par </a:t>
            </a:r>
            <a:r>
              <a:rPr lang="lv-LV" dirty="0" smtClean="0"/>
              <a:t>savām programmām </a:t>
            </a:r>
            <a:r>
              <a:rPr lang="lv-LV" dirty="0"/>
              <a:t>un </a:t>
            </a:r>
            <a:r>
              <a:rPr lang="lv-LV" dirty="0" smtClean="0"/>
              <a:t>pārējo augstskolu darbību kvalitāti</a:t>
            </a:r>
            <a:r>
              <a:rPr lang="lv-LV" dirty="0"/>
              <a:t>, </a:t>
            </a:r>
            <a:endParaRPr lang="lv-LV" dirty="0" smtClean="0"/>
          </a:p>
          <a:p>
            <a:pPr marL="300038" lvl="1" indent="0">
              <a:buNone/>
            </a:pPr>
            <a:r>
              <a:rPr lang="lv-LV" dirty="0" smtClean="0"/>
              <a:t>tādēļ </a:t>
            </a:r>
            <a:r>
              <a:rPr lang="lv-LV" dirty="0"/>
              <a:t>ir svarīgi, lai ārējā </a:t>
            </a:r>
            <a:r>
              <a:rPr lang="lv-LV" dirty="0" smtClean="0"/>
              <a:t>QA atzītu </a:t>
            </a:r>
            <a:r>
              <a:rPr lang="lv-LV" dirty="0"/>
              <a:t>un atbalstītu </a:t>
            </a:r>
            <a:r>
              <a:rPr lang="lv-LV" dirty="0" smtClean="0"/>
              <a:t>pašu augstskolu </a:t>
            </a:r>
            <a:r>
              <a:rPr lang="lv-LV" dirty="0"/>
              <a:t>atbildību par </a:t>
            </a:r>
            <a:r>
              <a:rPr lang="lv-LV" dirty="0" smtClean="0"/>
              <a:t>kvalitātes </a:t>
            </a:r>
            <a:r>
              <a:rPr lang="lv-LV" dirty="0"/>
              <a:t>nodrošināšanu.  </a:t>
            </a:r>
            <a:endParaRPr lang="lv-LV" dirty="0" smtClean="0"/>
          </a:p>
          <a:p>
            <a:r>
              <a:rPr lang="lv-LV" dirty="0" smtClean="0"/>
              <a:t>Ārējā QA ietver </a:t>
            </a:r>
            <a:r>
              <a:rPr lang="lv-LV" b="1" dirty="0"/>
              <a:t>1.daļas standartu </a:t>
            </a:r>
            <a:r>
              <a:rPr lang="lv-LV" b="1" dirty="0" smtClean="0"/>
              <a:t>rezultātu izskatīšanu</a:t>
            </a:r>
            <a:r>
              <a:rPr lang="lv-LV" dirty="0"/>
              <a:t>. </a:t>
            </a:r>
            <a:r>
              <a:rPr lang="lv-LV" dirty="0" smtClean="0"/>
              <a:t/>
            </a:r>
            <a:br>
              <a:rPr lang="lv-LV" dirty="0" smtClean="0"/>
            </a:br>
            <a:r>
              <a:rPr lang="lv-LV" dirty="0" smtClean="0"/>
              <a:t>Šis </a:t>
            </a:r>
            <a:r>
              <a:rPr lang="lv-LV" dirty="0"/>
              <a:t>uzdevums var tikt veikts dažādi, atkarībā no ārējās </a:t>
            </a:r>
            <a:r>
              <a:rPr lang="lv-LV" dirty="0" smtClean="0"/>
              <a:t>QA </a:t>
            </a:r>
            <a:r>
              <a:rPr lang="lv-LV" dirty="0"/>
              <a:t>veida. </a:t>
            </a:r>
          </a:p>
        </p:txBody>
      </p:sp>
    </p:spTree>
    <p:extLst>
      <p:ext uri="{BB962C8B-B14F-4D97-AF65-F5344CB8AC3E}">
        <p14:creationId xmlns:p14="http://schemas.microsoft.com/office/powerpoint/2010/main" val="2217982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endParaRPr lang="lv-LV"/>
          </a:p>
        </p:txBody>
      </p:sp>
    </p:spTree>
    <p:extLst>
      <p:ext uri="{BB962C8B-B14F-4D97-AF65-F5344CB8AC3E}">
        <p14:creationId xmlns:p14="http://schemas.microsoft.com/office/powerpoint/2010/main" val="159887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Jauno ESG Izstrādātāji</a:t>
            </a:r>
            <a:endParaRPr lang="lv-LV" dirty="0"/>
          </a:p>
        </p:txBody>
      </p:sp>
      <p:sp>
        <p:nvSpPr>
          <p:cNvPr id="3" name="Content Placeholder 2"/>
          <p:cNvSpPr>
            <a:spLocks noGrp="1"/>
          </p:cNvSpPr>
          <p:nvPr>
            <p:ph idx="1"/>
          </p:nvPr>
        </p:nvSpPr>
        <p:spPr>
          <a:xfrm>
            <a:off x="329513" y="1065320"/>
            <a:ext cx="8634975" cy="5676047"/>
          </a:xfrm>
        </p:spPr>
        <p:txBody>
          <a:bodyPr/>
          <a:lstStyle/>
          <a:p>
            <a:pPr marL="0" indent="0">
              <a:buNone/>
            </a:pPr>
            <a:r>
              <a:rPr lang="lv-LV" b="1" dirty="0" smtClean="0"/>
              <a:t>E4:</a:t>
            </a:r>
          </a:p>
          <a:p>
            <a:r>
              <a:rPr lang="lv-LV" dirty="0" smtClean="0"/>
              <a:t>ENQA - Eiropas </a:t>
            </a:r>
            <a:r>
              <a:rPr lang="lv-LV" dirty="0"/>
              <a:t>Asociācija kvalitātes </a:t>
            </a:r>
            <a:r>
              <a:rPr lang="lv-LV" dirty="0" smtClean="0"/>
              <a:t>nodrošināšanai</a:t>
            </a:r>
            <a:br>
              <a:rPr lang="lv-LV" dirty="0" smtClean="0"/>
            </a:br>
            <a:r>
              <a:rPr lang="lv-LV" dirty="0" smtClean="0"/>
              <a:t>           augstākajā </a:t>
            </a:r>
            <a:r>
              <a:rPr lang="lv-LV" dirty="0"/>
              <a:t>izglītībā </a:t>
            </a:r>
          </a:p>
          <a:p>
            <a:r>
              <a:rPr lang="lv-LV" dirty="0" smtClean="0"/>
              <a:t>ESU - Eiropas </a:t>
            </a:r>
            <a:r>
              <a:rPr lang="lv-LV" dirty="0"/>
              <a:t>Studentu apvienība </a:t>
            </a:r>
          </a:p>
          <a:p>
            <a:r>
              <a:rPr lang="lv-LV" dirty="0" smtClean="0"/>
              <a:t>EUA - Eiropas </a:t>
            </a:r>
            <a:r>
              <a:rPr lang="lv-LV" dirty="0"/>
              <a:t>Universitāšu asociācija</a:t>
            </a:r>
          </a:p>
          <a:p>
            <a:r>
              <a:rPr lang="lv-LV" dirty="0" smtClean="0"/>
              <a:t>EURASHE - Eiropas </a:t>
            </a:r>
            <a:r>
              <a:rPr lang="lv-LV" dirty="0"/>
              <a:t>Augstākās izglītības </a:t>
            </a:r>
            <a:r>
              <a:rPr lang="lv-LV" dirty="0" smtClean="0"/>
              <a:t>iestāžu asociācija</a:t>
            </a:r>
          </a:p>
          <a:p>
            <a:pPr marL="0" indent="0">
              <a:buNone/>
            </a:pPr>
            <a:r>
              <a:rPr lang="lv-LV" dirty="0" smtClean="0"/>
              <a:t>----------</a:t>
            </a:r>
            <a:endParaRPr lang="lv-LV" dirty="0"/>
          </a:p>
          <a:p>
            <a:r>
              <a:rPr lang="lv-LV" dirty="0" smtClean="0"/>
              <a:t>EI - Starptautiskā izglītības darbinieku arodbiedrība </a:t>
            </a:r>
            <a:br>
              <a:rPr lang="lv-LV" dirty="0" smtClean="0"/>
            </a:br>
            <a:r>
              <a:rPr lang="lv-LV" dirty="0" smtClean="0"/>
              <a:t>      (</a:t>
            </a:r>
            <a:r>
              <a:rPr lang="lv-LV" dirty="0" err="1" smtClean="0"/>
              <a:t>Education</a:t>
            </a:r>
            <a:r>
              <a:rPr lang="lv-LV" dirty="0" smtClean="0"/>
              <a:t> </a:t>
            </a:r>
            <a:r>
              <a:rPr lang="lv-LV" dirty="0" err="1"/>
              <a:t>International</a:t>
            </a:r>
            <a:r>
              <a:rPr lang="lv-LV" dirty="0"/>
              <a:t>)</a:t>
            </a:r>
          </a:p>
          <a:p>
            <a:r>
              <a:rPr lang="lv-LV" dirty="0" smtClean="0"/>
              <a:t>BUSINESSEUROPE - Eiropas Darba devēju asociācija</a:t>
            </a:r>
          </a:p>
          <a:p>
            <a:r>
              <a:rPr lang="lv-LV" dirty="0" smtClean="0"/>
              <a:t>EQAR Reģistrs </a:t>
            </a:r>
            <a:r>
              <a:rPr lang="lv-LV" dirty="0"/>
              <a:t>augstākajā izglītībā kvalitātes nodrošināšanai</a:t>
            </a:r>
          </a:p>
        </p:txBody>
      </p:sp>
    </p:spTree>
    <p:extLst>
      <p:ext uri="{BB962C8B-B14F-4D97-AF65-F5344CB8AC3E}">
        <p14:creationId xmlns:p14="http://schemas.microsoft.com/office/powerpoint/2010/main" val="362362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t>ESG: Nolūki un principi</a:t>
            </a:r>
            <a:endParaRPr lang="lv-LV" dirty="0"/>
          </a:p>
        </p:txBody>
      </p:sp>
      <p:sp>
        <p:nvSpPr>
          <p:cNvPr id="3" name="Content Placeholder 2"/>
          <p:cNvSpPr>
            <a:spLocks noGrp="1"/>
          </p:cNvSpPr>
          <p:nvPr>
            <p:ph idx="1"/>
          </p:nvPr>
        </p:nvSpPr>
        <p:spPr>
          <a:xfrm>
            <a:off x="353765" y="1181953"/>
            <a:ext cx="8152688" cy="5676047"/>
          </a:xfrm>
        </p:spPr>
        <p:txBody>
          <a:bodyPr>
            <a:normAutofit/>
          </a:bodyPr>
          <a:lstStyle/>
          <a:p>
            <a:pPr marL="0" indent="0">
              <a:buNone/>
            </a:pPr>
            <a:r>
              <a:rPr lang="lv-LV" b="1" dirty="0" smtClean="0"/>
              <a:t>ESG </a:t>
            </a:r>
          </a:p>
          <a:p>
            <a:pPr marL="0" indent="0">
              <a:buNone/>
            </a:pPr>
            <a:endParaRPr lang="lv-LV" b="1" dirty="0" smtClean="0"/>
          </a:p>
          <a:p>
            <a:r>
              <a:rPr lang="lv-LV" sz="2800" b="1" dirty="0" smtClean="0"/>
              <a:t>veido vienotu pieeju Eiropas </a:t>
            </a:r>
            <a:r>
              <a:rPr lang="lv-LV" sz="2800" b="1" dirty="0"/>
              <a:t>līmenī</a:t>
            </a:r>
            <a:r>
              <a:rPr lang="lv-LV" sz="2800" dirty="0"/>
              <a:t>;</a:t>
            </a:r>
          </a:p>
          <a:p>
            <a:r>
              <a:rPr lang="lv-LV" sz="2800" b="1" dirty="0" smtClean="0"/>
              <a:t>veicina kvalitātes nodrošināšanu </a:t>
            </a:r>
            <a:r>
              <a:rPr lang="lv-LV" sz="2800" b="1" dirty="0"/>
              <a:t>un kvalitātes </a:t>
            </a:r>
            <a:r>
              <a:rPr lang="lv-LV" sz="2800" b="1" dirty="0" smtClean="0"/>
              <a:t>uzlabošanu</a:t>
            </a:r>
            <a:r>
              <a:rPr lang="lv-LV" sz="2800" dirty="0" smtClean="0"/>
              <a:t>;</a:t>
            </a:r>
            <a:endParaRPr lang="lv-LV" sz="2800" dirty="0"/>
          </a:p>
          <a:p>
            <a:r>
              <a:rPr lang="lv-LV" sz="2800" b="1" dirty="0" smtClean="0"/>
              <a:t>nodrošina </a:t>
            </a:r>
            <a:r>
              <a:rPr lang="lv-LV" sz="2800" b="1" dirty="0"/>
              <a:t>savstarpēju </a:t>
            </a:r>
            <a:r>
              <a:rPr lang="lv-LV" sz="2800" b="1" dirty="0" smtClean="0"/>
              <a:t>uzticību,</a:t>
            </a:r>
            <a:r>
              <a:rPr lang="lv-LV" sz="2800" dirty="0" smtClean="0"/>
              <a:t> </a:t>
            </a:r>
            <a:r>
              <a:rPr lang="lv-LV" sz="2800" b="1" dirty="0" smtClean="0"/>
              <a:t>veicinot </a:t>
            </a:r>
            <a:r>
              <a:rPr lang="lv-LV" sz="2800" b="1" dirty="0" err="1" smtClean="0"/>
              <a:t>diplomatzīšanu</a:t>
            </a:r>
            <a:endParaRPr lang="lv-LV" sz="2800" b="1" dirty="0"/>
          </a:p>
          <a:p>
            <a:r>
              <a:rPr lang="lv-LV" sz="2400" b="1" dirty="0" smtClean="0"/>
              <a:t>sniedz </a:t>
            </a:r>
            <a:r>
              <a:rPr lang="lv-LV" sz="2400" b="1" dirty="0"/>
              <a:t>informāciju </a:t>
            </a:r>
            <a:r>
              <a:rPr lang="lv-LV" sz="2400" dirty="0"/>
              <a:t>par kvalitātes </a:t>
            </a:r>
            <a:r>
              <a:rPr lang="lv-LV" sz="2400" dirty="0" smtClean="0"/>
              <a:t>nodrošināšanu EAIT.</a:t>
            </a:r>
            <a:endParaRPr lang="lv-LV" sz="2400" dirty="0"/>
          </a:p>
          <a:p>
            <a:pPr marL="0" indent="0">
              <a:buNone/>
            </a:pPr>
            <a:endParaRPr lang="lv-LV" dirty="0"/>
          </a:p>
        </p:txBody>
      </p:sp>
    </p:spTree>
    <p:extLst>
      <p:ext uri="{BB962C8B-B14F-4D97-AF65-F5344CB8AC3E}">
        <p14:creationId xmlns:p14="http://schemas.microsoft.com/office/powerpoint/2010/main" val="812549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Četri principi </a:t>
            </a:r>
            <a:r>
              <a:rPr lang="lv-LV" dirty="0" smtClean="0"/>
              <a:t>kvalitātes nodrošināšanai ar EAIT</a:t>
            </a:r>
            <a:endParaRPr lang="lv-LV" dirty="0"/>
          </a:p>
        </p:txBody>
      </p:sp>
      <p:sp>
        <p:nvSpPr>
          <p:cNvPr id="3" name="Content Placeholder 2"/>
          <p:cNvSpPr>
            <a:spLocks noGrp="1"/>
          </p:cNvSpPr>
          <p:nvPr>
            <p:ph idx="1"/>
          </p:nvPr>
        </p:nvSpPr>
        <p:spPr>
          <a:xfrm>
            <a:off x="431800" y="1777524"/>
            <a:ext cx="8532689" cy="3774394"/>
          </a:xfrm>
        </p:spPr>
        <p:txBody>
          <a:bodyPr>
            <a:normAutofit/>
          </a:bodyPr>
          <a:lstStyle/>
          <a:p>
            <a:r>
              <a:rPr lang="lv-LV" sz="2400" b="1" dirty="0" smtClean="0"/>
              <a:t>Augstskolām  ir </a:t>
            </a:r>
            <a:r>
              <a:rPr lang="lv-LV" sz="2400" b="1" dirty="0"/>
              <a:t>galvenā atbildība</a:t>
            </a:r>
            <a:r>
              <a:rPr lang="lv-LV" sz="2400" dirty="0"/>
              <a:t> par </a:t>
            </a:r>
            <a:r>
              <a:rPr lang="lv-LV" sz="2400" dirty="0" smtClean="0"/>
              <a:t>savas darbības kvalitāti un tās nodrošināšanu; </a:t>
            </a:r>
          </a:p>
          <a:p>
            <a:r>
              <a:rPr lang="lv-LV" sz="2400" dirty="0" smtClean="0"/>
              <a:t>QA </a:t>
            </a:r>
            <a:r>
              <a:rPr lang="lv-LV" sz="2400" b="1" dirty="0" smtClean="0"/>
              <a:t>ņem vērā </a:t>
            </a:r>
            <a:r>
              <a:rPr lang="lv-LV" sz="2400" dirty="0" smtClean="0"/>
              <a:t>augstākās </a:t>
            </a:r>
            <a:r>
              <a:rPr lang="lv-LV" sz="2400" dirty="0"/>
              <a:t>izglītības </a:t>
            </a:r>
            <a:r>
              <a:rPr lang="lv-LV" sz="2400" dirty="0" smtClean="0"/>
              <a:t>sistēmu, augstskolu, programmu </a:t>
            </a:r>
            <a:r>
              <a:rPr lang="lv-LV" sz="2400" dirty="0"/>
              <a:t>un </a:t>
            </a:r>
            <a:r>
              <a:rPr lang="lv-LV" sz="2400" dirty="0" smtClean="0"/>
              <a:t>studentu </a:t>
            </a:r>
            <a:r>
              <a:rPr lang="lv-LV" sz="2400" b="1" dirty="0" smtClean="0"/>
              <a:t>daudzveidību</a:t>
            </a:r>
            <a:r>
              <a:rPr lang="lv-LV" sz="2400" dirty="0" smtClean="0"/>
              <a:t>;</a:t>
            </a:r>
          </a:p>
          <a:p>
            <a:r>
              <a:rPr lang="lv-LV" sz="2400" dirty="0" smtClean="0"/>
              <a:t>QA </a:t>
            </a:r>
            <a:r>
              <a:rPr lang="lv-LV" sz="2400" b="1" dirty="0"/>
              <a:t>atbalsta </a:t>
            </a:r>
            <a:r>
              <a:rPr lang="lv-LV" sz="2400" b="1" dirty="0" smtClean="0"/>
              <a:t>kvalitātes </a:t>
            </a:r>
            <a:r>
              <a:rPr lang="lv-LV" sz="2400" b="1" dirty="0"/>
              <a:t>kultūras </a:t>
            </a:r>
            <a:r>
              <a:rPr lang="lv-LV" sz="2400" dirty="0" smtClean="0"/>
              <a:t>veidošanos; </a:t>
            </a:r>
          </a:p>
          <a:p>
            <a:r>
              <a:rPr lang="lv-LV" sz="2400" dirty="0" smtClean="0"/>
              <a:t>QA </a:t>
            </a:r>
            <a:r>
              <a:rPr lang="lv-LV" sz="2400" dirty="0"/>
              <a:t>ņem vērā </a:t>
            </a:r>
            <a:r>
              <a:rPr lang="lv-LV" sz="2400" dirty="0" smtClean="0"/>
              <a:t>studentu vajadzības un visu ieinteresēto pušu  </a:t>
            </a:r>
            <a:r>
              <a:rPr lang="lv-LV" sz="2400" dirty="0"/>
              <a:t>un </a:t>
            </a:r>
            <a:r>
              <a:rPr lang="lv-LV" sz="2400" dirty="0" smtClean="0"/>
              <a:t>sabiedrības gaidas</a:t>
            </a:r>
            <a:r>
              <a:rPr lang="lv-LV" sz="2400" dirty="0"/>
              <a:t>.</a:t>
            </a:r>
          </a:p>
        </p:txBody>
      </p:sp>
    </p:spTree>
    <p:extLst>
      <p:ext uri="{BB962C8B-B14F-4D97-AF65-F5344CB8AC3E}">
        <p14:creationId xmlns:p14="http://schemas.microsoft.com/office/powerpoint/2010/main" val="401641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368" y="116631"/>
            <a:ext cx="8630174" cy="2387287"/>
          </a:xfrm>
        </p:spPr>
        <p:txBody>
          <a:bodyPr>
            <a:noAutofit/>
          </a:bodyPr>
          <a:lstStyle/>
          <a:p>
            <a:pPr algn="l"/>
            <a:r>
              <a:rPr lang="lv-LV" sz="2000" dirty="0"/>
              <a:t/>
            </a:r>
            <a:br>
              <a:rPr lang="lv-LV" sz="2000" dirty="0"/>
            </a:br>
            <a:r>
              <a:rPr lang="lv-LV" dirty="0" smtClean="0"/>
              <a:t>ESG 1 Augstskolām jābūt QA politikai. </a:t>
            </a:r>
            <a:br>
              <a:rPr lang="lv-LV" dirty="0" smtClean="0"/>
            </a:br>
            <a:r>
              <a:rPr lang="lv-LV" sz="2000" dirty="0" smtClean="0"/>
              <a:t>Politika ir </a:t>
            </a:r>
            <a:r>
              <a:rPr lang="lv-LV" sz="2000" dirty="0"/>
              <a:t>stratēģiskās vadības </a:t>
            </a:r>
            <a:r>
              <a:rPr lang="lv-LV" sz="2000" dirty="0" smtClean="0"/>
              <a:t>daļa, tā ir pieejama sabiedrībai,</a:t>
            </a:r>
            <a:br>
              <a:rPr lang="lv-LV" sz="2000" dirty="0" smtClean="0"/>
            </a:br>
            <a:r>
              <a:rPr lang="lv-LV" sz="2000" dirty="0" smtClean="0"/>
              <a:t>Politiku izstrādā un ievieš augstskolas iekšējas ieinteresētās puses, piesaistot arī ārējās</a:t>
            </a:r>
            <a:endParaRPr lang="lv-LV" sz="2000" dirty="0"/>
          </a:p>
        </p:txBody>
      </p:sp>
      <p:sp>
        <p:nvSpPr>
          <p:cNvPr id="11267" name="Rectangle 3"/>
          <p:cNvSpPr>
            <a:spLocks noGrp="1" noChangeArrowheads="1"/>
          </p:cNvSpPr>
          <p:nvPr>
            <p:ph type="body" idx="1"/>
          </p:nvPr>
        </p:nvSpPr>
        <p:spPr>
          <a:xfrm>
            <a:off x="280086" y="2922661"/>
            <a:ext cx="8674444" cy="3649587"/>
          </a:xfrm>
        </p:spPr>
        <p:txBody>
          <a:bodyPr>
            <a:normAutofit/>
          </a:bodyPr>
          <a:lstStyle/>
          <a:p>
            <a:pPr lvl="1">
              <a:lnSpc>
                <a:spcPct val="110000"/>
              </a:lnSpc>
              <a:spcBef>
                <a:spcPts val="1000"/>
              </a:spcBef>
            </a:pPr>
            <a:r>
              <a:rPr lang="lv-LV" sz="2000" dirty="0" smtClean="0"/>
              <a:t>Iekšējā QA sistēma ietver </a:t>
            </a:r>
            <a:r>
              <a:rPr lang="lv-LV" sz="2000" b="1" dirty="0" smtClean="0"/>
              <a:t>nepārtrauktas </a:t>
            </a:r>
            <a:r>
              <a:rPr lang="lv-LV" sz="2000" b="1" dirty="0"/>
              <a:t>pilnveides ciklu</a:t>
            </a:r>
            <a:r>
              <a:rPr lang="lv-LV" sz="2000" dirty="0"/>
              <a:t> </a:t>
            </a:r>
            <a:r>
              <a:rPr lang="lv-LV" sz="2000" dirty="0" smtClean="0"/>
              <a:t>tādējādi  īstenojot </a:t>
            </a:r>
            <a:r>
              <a:rPr lang="lv-LV" sz="2000" dirty="0"/>
              <a:t>augstskolas atbildīgumu. </a:t>
            </a:r>
            <a:endParaRPr lang="lv-LV" sz="2000" dirty="0" smtClean="0"/>
          </a:p>
          <a:p>
            <a:pPr lvl="1">
              <a:lnSpc>
                <a:spcPct val="110000"/>
              </a:lnSpc>
              <a:spcBef>
                <a:spcPts val="1000"/>
              </a:spcBef>
            </a:pPr>
            <a:r>
              <a:rPr lang="lv-LV" sz="2000" dirty="0" smtClean="0"/>
              <a:t>Politika veicina </a:t>
            </a:r>
            <a:r>
              <a:rPr lang="lv-LV" sz="2000" b="1" dirty="0" smtClean="0"/>
              <a:t>kvalitātes </a:t>
            </a:r>
            <a:r>
              <a:rPr lang="lv-LV" sz="2000" b="1" dirty="0"/>
              <a:t>kultūras </a:t>
            </a:r>
            <a:r>
              <a:rPr lang="lv-LV" sz="2000" dirty="0" smtClean="0"/>
              <a:t>veidošanos, kuras </a:t>
            </a:r>
            <a:r>
              <a:rPr lang="lv-LV" sz="2000" dirty="0"/>
              <a:t>ietvaros atbildību par kvalitāti </a:t>
            </a:r>
            <a:r>
              <a:rPr lang="lv-LV" sz="2000" dirty="0" smtClean="0"/>
              <a:t>uzņemas visas </a:t>
            </a:r>
            <a:r>
              <a:rPr lang="lv-LV" sz="2000" dirty="0"/>
              <a:t>iekšējās ieinteresētās puses </a:t>
            </a:r>
            <a:endParaRPr lang="lv-LV" sz="2000" dirty="0" smtClean="0"/>
          </a:p>
          <a:p>
            <a:pPr lvl="1">
              <a:lnSpc>
                <a:spcPct val="110000"/>
              </a:lnSpc>
              <a:spcBef>
                <a:spcPts val="1000"/>
              </a:spcBef>
            </a:pPr>
            <a:r>
              <a:rPr lang="lv-LV" sz="2000" dirty="0" smtClean="0"/>
              <a:t> Politika </a:t>
            </a:r>
            <a:r>
              <a:rPr lang="lv-LV" sz="2000" dirty="0"/>
              <a:t>ir oficiāli dokumentēta un tā ir publiski pieejama.       </a:t>
            </a:r>
          </a:p>
        </p:txBody>
      </p:sp>
    </p:spTree>
    <p:extLst>
      <p:ext uri="{BB962C8B-B14F-4D97-AF65-F5344CB8AC3E}">
        <p14:creationId xmlns:p14="http://schemas.microsoft.com/office/powerpoint/2010/main" val="10434978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68713" y="116632"/>
            <a:ext cx="9860936" cy="706090"/>
          </a:xfrm>
        </p:spPr>
        <p:txBody>
          <a:bodyPr>
            <a:noAutofit/>
          </a:bodyPr>
          <a:lstStyle/>
          <a:p>
            <a:r>
              <a:rPr lang="lv-LV" sz="2000" dirty="0"/>
              <a:t/>
            </a:r>
            <a:br>
              <a:rPr lang="lv-LV" sz="2000" dirty="0"/>
            </a:br>
            <a:r>
              <a:rPr lang="lv-LV" sz="2800" dirty="0" smtClean="0"/>
              <a:t>ESG 1 Augstskolām jābūt QA politikai</a:t>
            </a:r>
            <a:endParaRPr lang="lv-LV" sz="2800" dirty="0"/>
          </a:p>
        </p:txBody>
      </p:sp>
      <p:sp>
        <p:nvSpPr>
          <p:cNvPr id="11267" name="Rectangle 3"/>
          <p:cNvSpPr>
            <a:spLocks noGrp="1" noChangeArrowheads="1"/>
          </p:cNvSpPr>
          <p:nvPr>
            <p:ph type="body" idx="1"/>
          </p:nvPr>
        </p:nvSpPr>
        <p:spPr>
          <a:xfrm>
            <a:off x="166955" y="822722"/>
            <a:ext cx="8695033" cy="5749527"/>
          </a:xfrm>
        </p:spPr>
        <p:txBody>
          <a:bodyPr>
            <a:normAutofit/>
          </a:bodyPr>
          <a:lstStyle/>
          <a:p>
            <a:pPr marL="0" indent="0">
              <a:buNone/>
            </a:pPr>
            <a:r>
              <a:rPr lang="lv-LV" sz="2400" dirty="0" smtClean="0"/>
              <a:t>Politika ir vērsta uz:</a:t>
            </a:r>
            <a:endParaRPr lang="lv-LV" sz="2400" dirty="0"/>
          </a:p>
          <a:p>
            <a:pPr lvl="0"/>
            <a:r>
              <a:rPr lang="lv-LV" sz="2400" b="1" dirty="0"/>
              <a:t>QA sistēmas </a:t>
            </a:r>
            <a:r>
              <a:rPr lang="lv-LV" sz="2400" b="1" dirty="0" smtClean="0"/>
              <a:t>izveidi</a:t>
            </a:r>
            <a:r>
              <a:rPr lang="lv-LV" sz="2400" dirty="0" smtClean="0"/>
              <a:t>;</a:t>
            </a:r>
            <a:endParaRPr lang="lv-LV" sz="2400" dirty="0"/>
          </a:p>
          <a:p>
            <a:pPr lvl="0"/>
            <a:r>
              <a:rPr lang="lv-LV" sz="2400" dirty="0"/>
              <a:t>Struktūrvienību un augstskolas vadības, personāla un studentu </a:t>
            </a:r>
            <a:r>
              <a:rPr lang="lv-LV" sz="2400" b="1" dirty="0"/>
              <a:t>atbildību par QA</a:t>
            </a:r>
            <a:r>
              <a:rPr lang="lv-LV" sz="2400" dirty="0"/>
              <a:t>; </a:t>
            </a:r>
          </a:p>
          <a:p>
            <a:pPr lvl="0"/>
            <a:r>
              <a:rPr lang="lv-LV" sz="2400" b="1" dirty="0"/>
              <a:t>akadēmisko godīgumu </a:t>
            </a:r>
            <a:r>
              <a:rPr lang="lv-LV" sz="2400" dirty="0"/>
              <a:t>un brīvību, </a:t>
            </a:r>
          </a:p>
          <a:p>
            <a:pPr lvl="0"/>
            <a:r>
              <a:rPr lang="lv-LV" sz="2400" dirty="0"/>
              <a:t>ir neiecietīga </a:t>
            </a:r>
            <a:r>
              <a:rPr lang="lv-LV" sz="2400" b="1" dirty="0"/>
              <a:t>pret akadēmisko krāpšanu</a:t>
            </a:r>
            <a:r>
              <a:rPr lang="lv-LV" sz="2400" dirty="0"/>
              <a:t>; </a:t>
            </a:r>
          </a:p>
          <a:p>
            <a:pPr lvl="0"/>
            <a:r>
              <a:rPr lang="lv-LV" sz="2400" dirty="0"/>
              <a:t>cīņu </a:t>
            </a:r>
            <a:r>
              <a:rPr lang="lv-LV" sz="2400" b="1" dirty="0"/>
              <a:t>pret tolerances trūkumu </a:t>
            </a:r>
            <a:r>
              <a:rPr lang="lv-LV" sz="2400" dirty="0"/>
              <a:t>un studentu vai personāla diskrimināciju;</a:t>
            </a:r>
          </a:p>
          <a:p>
            <a:pPr lvl="0"/>
            <a:r>
              <a:rPr lang="lv-LV" sz="2400" dirty="0"/>
              <a:t>ārējo </a:t>
            </a:r>
            <a:r>
              <a:rPr lang="lv-LV" sz="2400" b="1" dirty="0"/>
              <a:t>ieinteresēto pušu iesaistīšanu QA</a:t>
            </a:r>
            <a:r>
              <a:rPr lang="lv-LV" sz="2400" dirty="0"/>
              <a:t>.   </a:t>
            </a:r>
          </a:p>
          <a:p>
            <a:r>
              <a:rPr lang="lv-LV" sz="2400" dirty="0"/>
              <a:t>Politika visiem </a:t>
            </a:r>
            <a:r>
              <a:rPr lang="lv-LV" sz="2400" dirty="0" smtClean="0"/>
              <a:t>ļauj iesaistīties iekšējās </a:t>
            </a:r>
            <a:r>
              <a:rPr lang="lv-LV" sz="2400" dirty="0"/>
              <a:t>QA </a:t>
            </a:r>
            <a:r>
              <a:rPr lang="lv-LV" sz="2400" dirty="0" smtClean="0"/>
              <a:t>procesos,</a:t>
            </a:r>
            <a:endParaRPr lang="lv-LV" sz="2400" dirty="0"/>
          </a:p>
          <a:p>
            <a:r>
              <a:rPr lang="lv-LV" sz="2400" dirty="0"/>
              <a:t>Augstskola </a:t>
            </a:r>
            <a:r>
              <a:rPr lang="lv-LV" sz="2400" dirty="0" smtClean="0"/>
              <a:t>izlemj</a:t>
            </a:r>
            <a:r>
              <a:rPr lang="lv-LV" sz="2400" dirty="0"/>
              <a:t>, kā politika tiek </a:t>
            </a:r>
            <a:r>
              <a:rPr lang="lv-LV" sz="2400" dirty="0" smtClean="0"/>
              <a:t>ieviesta un koriģēta  </a:t>
            </a:r>
            <a:r>
              <a:rPr lang="lv-LV" sz="2400" dirty="0"/>
              <a:t> </a:t>
            </a:r>
          </a:p>
        </p:txBody>
      </p:sp>
    </p:spTree>
    <p:extLst>
      <p:ext uri="{BB962C8B-B14F-4D97-AF65-F5344CB8AC3E}">
        <p14:creationId xmlns:p14="http://schemas.microsoft.com/office/powerpoint/2010/main" val="70025500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309" y="232244"/>
            <a:ext cx="8784976" cy="6031823"/>
          </a:xfrm>
        </p:spPr>
        <p:txBody>
          <a:bodyPr>
            <a:normAutofit/>
          </a:bodyPr>
          <a:lstStyle/>
          <a:p>
            <a:pPr algn="l"/>
            <a:r>
              <a:rPr lang="lv-LV" sz="3100" dirty="0"/>
              <a:t>1.2 Programmu izstrāde </a:t>
            </a:r>
            <a:r>
              <a:rPr lang="lv-LV" sz="3100" dirty="0" smtClean="0"/>
              <a:t/>
            </a:r>
            <a:br>
              <a:rPr lang="lv-LV" sz="3100" dirty="0" smtClean="0"/>
            </a:br>
            <a:r>
              <a:rPr lang="lv-LV" sz="3100" dirty="0" smtClean="0"/>
              <a:t>      un apstiprināšana</a:t>
            </a:r>
            <a:br>
              <a:rPr lang="lv-LV" sz="3100" dirty="0" smtClean="0"/>
            </a:br>
            <a:r>
              <a:rPr lang="lv-LV" dirty="0"/>
              <a:t/>
            </a:r>
            <a:br>
              <a:rPr lang="lv-LV" dirty="0"/>
            </a:br>
            <a:r>
              <a:rPr lang="lv-LV" dirty="0" smtClean="0"/>
              <a:t/>
            </a:r>
            <a:br>
              <a:rPr lang="lv-LV" dirty="0" smtClean="0"/>
            </a:br>
            <a:r>
              <a:rPr lang="lv-LV" dirty="0" smtClean="0"/>
              <a:t>Standarts:</a:t>
            </a:r>
            <a:br>
              <a:rPr lang="lv-LV" dirty="0" smtClean="0"/>
            </a:br>
            <a:r>
              <a:rPr lang="lv-LV" b="0" dirty="0" smtClean="0"/>
              <a:t>Augstskolai </a:t>
            </a:r>
            <a:r>
              <a:rPr lang="lv-LV" b="0" dirty="0"/>
              <a:t>jābūt </a:t>
            </a:r>
            <a:r>
              <a:rPr lang="lv-LV" b="0" dirty="0" smtClean="0"/>
              <a:t>metodikai programmu izstrādei </a:t>
            </a:r>
            <a:r>
              <a:rPr lang="lv-LV" b="0" dirty="0"/>
              <a:t>un apstiprināšanai</a:t>
            </a:r>
            <a:r>
              <a:rPr lang="lv-LV" b="0" dirty="0" smtClean="0"/>
              <a:t>.</a:t>
            </a:r>
            <a:br>
              <a:rPr lang="lv-LV" b="0" dirty="0" smtClean="0"/>
            </a:br>
            <a:r>
              <a:rPr lang="lv-LV" dirty="0" smtClean="0"/>
              <a:t/>
            </a:r>
            <a:br>
              <a:rPr lang="lv-LV" dirty="0" smtClean="0"/>
            </a:br>
            <a:r>
              <a:rPr lang="lv-LV" b="0" dirty="0" smtClean="0"/>
              <a:t>Programmām jāspēj </a:t>
            </a:r>
            <a:r>
              <a:rPr lang="lv-LV" dirty="0" smtClean="0"/>
              <a:t>sasniegt </a:t>
            </a:r>
            <a:r>
              <a:rPr lang="lv-LV" dirty="0"/>
              <a:t>tām nospraustos mērķus, </a:t>
            </a:r>
            <a:r>
              <a:rPr lang="lv-LV" b="0" dirty="0" smtClean="0"/>
              <a:t>t.sk. sagaidāmos</a:t>
            </a:r>
            <a:r>
              <a:rPr lang="lv-LV" dirty="0" smtClean="0"/>
              <a:t> </a:t>
            </a:r>
            <a:r>
              <a:rPr lang="lv-LV" dirty="0"/>
              <a:t>mācīšanās rezultātus. </a:t>
            </a:r>
            <a:r>
              <a:rPr lang="lv-LV" dirty="0" smtClean="0"/>
              <a:t/>
            </a:r>
            <a:br>
              <a:rPr lang="lv-LV" dirty="0" smtClean="0"/>
            </a:br>
            <a:r>
              <a:rPr lang="lv-LV" dirty="0" smtClean="0"/>
              <a:t/>
            </a:r>
            <a:br>
              <a:rPr lang="lv-LV" dirty="0" smtClean="0"/>
            </a:br>
            <a:r>
              <a:rPr lang="lv-LV" dirty="0" smtClean="0"/>
              <a:t>Iegūstamajai </a:t>
            </a:r>
            <a:r>
              <a:rPr lang="lv-LV" dirty="0"/>
              <a:t>kvalifikācijai jābūt skaidri noteiktai </a:t>
            </a:r>
            <a:r>
              <a:rPr lang="lv-LV" b="0" dirty="0"/>
              <a:t>un aprakstītai un tā ir </a:t>
            </a:r>
            <a:r>
              <a:rPr lang="lv-LV" b="0" dirty="0" smtClean="0"/>
              <a:t>pareizi attiecināta </a:t>
            </a:r>
            <a:r>
              <a:rPr lang="lv-LV" b="0" dirty="0"/>
              <a:t>uz </a:t>
            </a:r>
            <a:r>
              <a:rPr lang="lv-LV" b="0" dirty="0" smtClean="0"/>
              <a:t>līmeni </a:t>
            </a:r>
            <a:r>
              <a:rPr lang="lv-LV" b="0" dirty="0"/>
              <a:t>nacionālās kvalifikāciju </a:t>
            </a:r>
            <a:r>
              <a:rPr lang="lv-LV" b="0" dirty="0" err="1"/>
              <a:t>ietvarstruktūrā</a:t>
            </a:r>
            <a:r>
              <a:rPr lang="lv-LV" b="0" dirty="0"/>
              <a:t> </a:t>
            </a:r>
            <a:r>
              <a:rPr lang="lv-LV" b="0" dirty="0" smtClean="0"/>
              <a:t>un arī </a:t>
            </a:r>
            <a:r>
              <a:rPr lang="lv-LV" b="0" dirty="0"/>
              <a:t>Eiropas </a:t>
            </a:r>
            <a:r>
              <a:rPr lang="lv-LV" b="0" dirty="0" err="1" smtClean="0"/>
              <a:t>ietvarstruktūrā</a:t>
            </a:r>
            <a:r>
              <a:rPr lang="lv-LV" b="0" dirty="0" smtClean="0"/>
              <a:t> </a:t>
            </a:r>
            <a:r>
              <a:rPr lang="lv-LV" dirty="0"/>
              <a:t>.   </a:t>
            </a:r>
          </a:p>
        </p:txBody>
      </p:sp>
      <p:sp>
        <p:nvSpPr>
          <p:cNvPr id="3" name="Right Arrow 2"/>
          <p:cNvSpPr/>
          <p:nvPr/>
        </p:nvSpPr>
        <p:spPr>
          <a:xfrm>
            <a:off x="5426579" y="6349525"/>
            <a:ext cx="2153541" cy="2221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1139536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3" y="116631"/>
            <a:ext cx="8784976" cy="569169"/>
          </a:xfrm>
        </p:spPr>
        <p:txBody>
          <a:bodyPr>
            <a:noAutofit/>
          </a:bodyPr>
          <a:lstStyle/>
          <a:p>
            <a:pPr algn="l"/>
            <a:r>
              <a:rPr lang="lv-LV" dirty="0"/>
              <a:t>1.2 Programmu izstrāde </a:t>
            </a:r>
            <a:r>
              <a:rPr lang="lv-LV" dirty="0" smtClean="0"/>
              <a:t>un apstiprināšana</a:t>
            </a:r>
            <a:endParaRPr lang="lv-LV" dirty="0"/>
          </a:p>
        </p:txBody>
      </p:sp>
      <p:sp>
        <p:nvSpPr>
          <p:cNvPr id="3" name="Content Placeholder 2"/>
          <p:cNvSpPr>
            <a:spLocks noGrp="1"/>
          </p:cNvSpPr>
          <p:nvPr>
            <p:ph idx="1"/>
          </p:nvPr>
        </p:nvSpPr>
        <p:spPr>
          <a:xfrm>
            <a:off x="255373" y="685801"/>
            <a:ext cx="8709116" cy="6055568"/>
          </a:xfrm>
        </p:spPr>
        <p:txBody>
          <a:bodyPr>
            <a:normAutofit fontScale="92500"/>
          </a:bodyPr>
          <a:lstStyle/>
          <a:p>
            <a:pPr marL="0" indent="0">
              <a:buNone/>
            </a:pPr>
            <a:r>
              <a:rPr lang="lv-LV" sz="2000" b="1" dirty="0" smtClean="0"/>
              <a:t>Vadlīnijas. </a:t>
            </a:r>
            <a:r>
              <a:rPr lang="lv-LV" sz="2400" dirty="0" smtClean="0"/>
              <a:t>Programmas: </a:t>
            </a:r>
            <a:endParaRPr lang="lv-LV" sz="2400" dirty="0"/>
          </a:p>
          <a:p>
            <a:r>
              <a:rPr lang="lv-LV" sz="2400" dirty="0"/>
              <a:t>ir izveidotas </a:t>
            </a:r>
            <a:r>
              <a:rPr lang="lv-LV" sz="2400" dirty="0" smtClean="0"/>
              <a:t>atbilstoši stratēģijas mērķiem, </a:t>
            </a:r>
          </a:p>
          <a:p>
            <a:r>
              <a:rPr lang="lv-LV" sz="2400" dirty="0" smtClean="0"/>
              <a:t>tām ir </a:t>
            </a:r>
            <a:r>
              <a:rPr lang="lv-LV" sz="2400" b="1" dirty="0" smtClean="0"/>
              <a:t>skaidri definēti sagaidāmie </a:t>
            </a:r>
            <a:r>
              <a:rPr lang="lv-LV" sz="2400" b="1" dirty="0"/>
              <a:t>mācīšanās </a:t>
            </a:r>
            <a:r>
              <a:rPr lang="lv-LV" sz="2400" b="1" dirty="0" smtClean="0"/>
              <a:t>rezultāti  un augstskolas</a:t>
            </a:r>
            <a:r>
              <a:rPr lang="lv-LV" sz="2400" dirty="0" smtClean="0"/>
              <a:t>; </a:t>
            </a:r>
          </a:p>
          <a:p>
            <a:r>
              <a:rPr lang="lv-LV" sz="2400" dirty="0" smtClean="0"/>
              <a:t>ir </a:t>
            </a:r>
            <a:r>
              <a:rPr lang="lv-LV" sz="2400" dirty="0"/>
              <a:t>izveidotas, iesaistot </a:t>
            </a:r>
            <a:r>
              <a:rPr lang="lv-LV" sz="2400" dirty="0" smtClean="0"/>
              <a:t>studentus u.c. ieinteresētās </a:t>
            </a:r>
            <a:r>
              <a:rPr lang="lv-LV" sz="2400" dirty="0"/>
              <a:t>puses; </a:t>
            </a:r>
          </a:p>
          <a:p>
            <a:pPr lvl="0"/>
            <a:r>
              <a:rPr lang="lv-LV" sz="2400" dirty="0"/>
              <a:t>izmanto ārējo ekspertīzi un </a:t>
            </a:r>
            <a:r>
              <a:rPr lang="lv-LV" sz="2400" dirty="0" smtClean="0"/>
              <a:t>salīdzinājumus ar labākajiem; </a:t>
            </a:r>
            <a:endParaRPr lang="lv-LV" sz="2400" dirty="0"/>
          </a:p>
          <a:p>
            <a:pPr lvl="0"/>
            <a:r>
              <a:rPr lang="lv-LV" sz="2400" dirty="0" smtClean="0"/>
              <a:t>Ietver Eiropas </a:t>
            </a:r>
            <a:r>
              <a:rPr lang="lv-LV" sz="2400" dirty="0"/>
              <a:t>Padomes </a:t>
            </a:r>
            <a:r>
              <a:rPr lang="lv-LV" sz="2400" b="1" dirty="0" smtClean="0"/>
              <a:t>augstākās </a:t>
            </a:r>
            <a:r>
              <a:rPr lang="lv-LV" sz="2400" b="1" dirty="0"/>
              <a:t>izglītības </a:t>
            </a:r>
            <a:r>
              <a:rPr lang="lv-LV" sz="2400" b="1" dirty="0" smtClean="0"/>
              <a:t>uzdevumus</a:t>
            </a:r>
            <a:r>
              <a:rPr lang="lv-LV" sz="2400" dirty="0" smtClean="0"/>
              <a:t>:</a:t>
            </a:r>
            <a:br>
              <a:rPr lang="lv-LV" sz="2400" dirty="0" smtClean="0"/>
            </a:br>
            <a:r>
              <a:rPr lang="lv-LV" sz="2400" dirty="0" smtClean="0"/>
              <a:t>- sagatavošana nākotnes karjerai </a:t>
            </a:r>
            <a:r>
              <a:rPr lang="en-US" sz="2400" dirty="0" smtClean="0"/>
              <a:t>(</a:t>
            </a:r>
            <a:r>
              <a:rPr lang="lv-LV" sz="2400" dirty="0" err="1" smtClean="0"/>
              <a:t>nodarbināmība</a:t>
            </a:r>
            <a:r>
              <a:rPr lang="en-US" sz="2400" dirty="0" smtClean="0"/>
              <a:t>), </a:t>
            </a:r>
            <a:r>
              <a:rPr lang="lv-LV" sz="2400" dirty="0"/>
              <a:t/>
            </a:r>
            <a:br>
              <a:rPr lang="lv-LV" sz="2400" dirty="0"/>
            </a:br>
            <a:r>
              <a:rPr lang="lv-LV" sz="2400" dirty="0"/>
              <a:t>- </a:t>
            </a:r>
            <a:r>
              <a:rPr lang="lv-LV" sz="2400" dirty="0" smtClean="0"/>
              <a:t>sagatavošana dzīvei demokrātiskā sadarbībā</a:t>
            </a:r>
            <a:endParaRPr lang="lv-LV" sz="2400" dirty="0"/>
          </a:p>
          <a:p>
            <a:pPr marL="300038" lvl="1" indent="0">
              <a:buNone/>
            </a:pPr>
            <a:r>
              <a:rPr lang="lv-LV" sz="2400" dirty="0" smtClean="0"/>
              <a:t>- personības attīstība</a:t>
            </a:r>
            <a:r>
              <a:rPr lang="en-US" sz="2400" dirty="0" smtClean="0"/>
              <a:t>, </a:t>
            </a:r>
            <a:r>
              <a:rPr lang="lv-LV" sz="2400" dirty="0" smtClean="0"/>
              <a:t/>
            </a:r>
            <a:br>
              <a:rPr lang="lv-LV" sz="2400" dirty="0" smtClean="0"/>
            </a:br>
            <a:r>
              <a:rPr lang="lv-LV" sz="2400" dirty="0" smtClean="0"/>
              <a:t>- plašas zināšanu bāzes radīšana </a:t>
            </a:r>
            <a:br>
              <a:rPr lang="lv-LV" sz="2400" dirty="0" smtClean="0"/>
            </a:br>
            <a:r>
              <a:rPr lang="lv-LV" sz="2400" dirty="0" smtClean="0"/>
              <a:t>   un zinātnes un inovāciju veicināšana</a:t>
            </a:r>
            <a:r>
              <a:rPr lang="en-US" sz="2400" dirty="0" smtClean="0"/>
              <a:t>.</a:t>
            </a:r>
            <a:endParaRPr lang="lv-LV" sz="2400" dirty="0"/>
          </a:p>
          <a:p>
            <a:pPr lvl="0"/>
            <a:r>
              <a:rPr lang="lv-LV" sz="2400" dirty="0" smtClean="0"/>
              <a:t>iekļauj </a:t>
            </a:r>
            <a:r>
              <a:rPr lang="lv-LV" sz="2400" dirty="0"/>
              <a:t>rūpīgi </a:t>
            </a:r>
            <a:r>
              <a:rPr lang="lv-LV" sz="2400" dirty="0" smtClean="0"/>
              <a:t>izplānotas prakses, t.sk. arī praktisku apmācību vai </a:t>
            </a:r>
            <a:r>
              <a:rPr lang="lv-LV" sz="2400" dirty="0"/>
              <a:t>citus studiju </a:t>
            </a:r>
            <a:r>
              <a:rPr lang="lv-LV" sz="2400" dirty="0" smtClean="0"/>
              <a:t>periodus. </a:t>
            </a:r>
          </a:p>
          <a:p>
            <a:pPr lvl="0"/>
            <a:r>
              <a:rPr lang="lv-LV" sz="2400" dirty="0" smtClean="0"/>
              <a:t>Programmas tiek </a:t>
            </a:r>
            <a:r>
              <a:rPr lang="lv-LV" sz="2400" b="1" dirty="0" smtClean="0"/>
              <a:t>iekšēji </a:t>
            </a:r>
            <a:r>
              <a:rPr lang="lv-LV" sz="2400" b="1" dirty="0"/>
              <a:t>apstiprinātas </a:t>
            </a:r>
            <a:r>
              <a:rPr lang="lv-LV" sz="2400" dirty="0" smtClean="0"/>
              <a:t>augstskolā </a:t>
            </a:r>
            <a:r>
              <a:rPr lang="lv-LV" sz="2400" dirty="0"/>
              <a:t> </a:t>
            </a:r>
          </a:p>
          <a:p>
            <a:endParaRPr lang="lv-LV" sz="2400" dirty="0"/>
          </a:p>
          <a:p>
            <a:endParaRPr lang="lv-LV" sz="2400" dirty="0"/>
          </a:p>
        </p:txBody>
      </p:sp>
    </p:spTree>
    <p:extLst>
      <p:ext uri="{BB962C8B-B14F-4D97-AF65-F5344CB8AC3E}">
        <p14:creationId xmlns:p14="http://schemas.microsoft.com/office/powerpoint/2010/main" val="2892801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3624</TotalTime>
  <Words>895</Words>
  <Application>Microsoft Office PowerPoint</Application>
  <PresentationFormat>On-screen Show (4:3)</PresentationFormat>
  <Paragraphs>142</Paragraphs>
  <Slides>21</Slides>
  <Notes>0</Notes>
  <HiddenSlides>1</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Aharoni</vt:lpstr>
      <vt:lpstr>Arial</vt:lpstr>
      <vt:lpstr>Calibri</vt:lpstr>
      <vt:lpstr>Calibri Light</vt:lpstr>
      <vt:lpstr>Cambria Math</vt:lpstr>
      <vt:lpstr>Verdana</vt:lpstr>
      <vt:lpstr>1_Office Theme</vt:lpstr>
      <vt:lpstr>Custom Design</vt:lpstr>
      <vt:lpstr>Prof. Andrejs Rauhvargers</vt:lpstr>
      <vt:lpstr>Kvalitātes nodrošināšanas hronoloģija</vt:lpstr>
      <vt:lpstr>Jauno ESG Izstrādātāji</vt:lpstr>
      <vt:lpstr>ESG: Nolūki un principi</vt:lpstr>
      <vt:lpstr>Četri principi kvalitātes nodrošināšanai ar EAIT</vt:lpstr>
      <vt:lpstr> ESG 1 Augstskolām jābūt QA politikai.  Politika ir stratēģiskās vadības daļa, tā ir pieejama sabiedrībai, Politiku izstrādā un ievieš augstskolas iekšējas ieinteresētās puses, piesaistot arī ārējās</vt:lpstr>
      <vt:lpstr> ESG 1 Augstskolām jābūt QA politikai</vt:lpstr>
      <vt:lpstr>1.2 Programmu izstrāde        un apstiprināšana   Standarts: Augstskolai jābūt metodikai programmu izstrādei un apstiprināšanai.  Programmām jāspēj sasniegt tām nospraustos mērķus, t.sk. sagaidāmos mācīšanās rezultātus.   Iegūstamajai kvalifikācijai jābūt skaidri noteiktai un aprakstītai un tā ir pareizi attiecināta uz līmeni nacionālās kvalifikāciju ietvarstruktūrā un arī Eiropas ietvarstruktūrā .   </vt:lpstr>
      <vt:lpstr>1.2 Programmu izstrāde un apstiprināšana</vt:lpstr>
      <vt:lpstr>Uz mācīšanās rezultātiem balstīts  kvalitātes cikls programmu iekšējā  kvalitātes nodrošināšanā </vt:lpstr>
      <vt:lpstr>1.3. Studentcentrēta mācīšanās, pasniegšana un novērtēšana. </vt:lpstr>
      <vt:lpstr>1.3. (turpinājums)  Vadlīnijas:  </vt:lpstr>
      <vt:lpstr>1.4. Uzņemšana, studiju gaita, diplomatzīšana</vt:lpstr>
      <vt:lpstr>1.5 Mācībspēki. Standarts: Augstskolām jānodrošina  savu mācībspēku kompetence. Procedūrām mācībspēku pieņemšanai darbā jābūt taisnīgām un atklātām. </vt:lpstr>
      <vt:lpstr>1.6. Standarts: Augstskolai jānodrošina atbilstošus un pieejamus  mācību līdzekļus un jābūt nodrošinātam studentu atbalstam</vt:lpstr>
      <vt:lpstr>1.7 Informācijas vadība. Standarts: Efektīvai programmu vadīšanai augstskolām jāvāc, jāanalizē un jāizmanto informāciju</vt:lpstr>
      <vt:lpstr>1.8 Sabiedrības informēšana. Standarts: Augstskolām regulāri jāpublicē skaidra, precīza, objektīva un aktuāla informācija</vt:lpstr>
      <vt:lpstr>1.9. Programmu apsekošana un regulāra pārbaude  Standarts: augstskolas periodiski izvērtē savas programmas, lai pārliecinātos, ka tās sasniedz mērķus un ka tās atbilst studentu un sabiedrības vajadzībām.   Izvērtējumiem tālāk jānoved pie nepārtrauktas programmu pilnveides</vt:lpstr>
      <vt:lpstr>1.10 Cikliska ārējā QA  Standarts: Augstskolām jāīsteno cikliska ārējā QA saskaņā ar ESG  </vt:lpstr>
      <vt:lpstr>2.1 Iekšējo QA pasākumu ņemšana vērā Standarts: Ārējai QA jāņem vērā iekšējo QA efektivitāte.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Andrejs</dc:creator>
  <cp:lastModifiedBy>Andrejs</cp:lastModifiedBy>
  <cp:revision>178</cp:revision>
  <cp:lastPrinted>2015-10-13T19:27:15Z</cp:lastPrinted>
  <dcterms:created xsi:type="dcterms:W3CDTF">2015-09-15T11:05:40Z</dcterms:created>
  <dcterms:modified xsi:type="dcterms:W3CDTF">2016-01-27T07:04:10Z</dcterms:modified>
</cp:coreProperties>
</file>