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37" r:id="rId2"/>
    <p:sldId id="256" r:id="rId3"/>
    <p:sldId id="309" r:id="rId4"/>
    <p:sldId id="326" r:id="rId5"/>
    <p:sldId id="327" r:id="rId6"/>
    <p:sldId id="328" r:id="rId7"/>
    <p:sldId id="329" r:id="rId8"/>
    <p:sldId id="304" r:id="rId9"/>
    <p:sldId id="305" r:id="rId10"/>
    <p:sldId id="306" r:id="rId11"/>
    <p:sldId id="307" r:id="rId12"/>
    <p:sldId id="310" r:id="rId13"/>
    <p:sldId id="311" r:id="rId14"/>
    <p:sldId id="312" r:id="rId15"/>
    <p:sldId id="313" r:id="rId16"/>
    <p:sldId id="264" r:id="rId17"/>
    <p:sldId id="315" r:id="rId18"/>
    <p:sldId id="314" r:id="rId19"/>
    <p:sldId id="316" r:id="rId20"/>
    <p:sldId id="317" r:id="rId21"/>
    <p:sldId id="269" r:id="rId22"/>
    <p:sldId id="318" r:id="rId23"/>
    <p:sldId id="320" r:id="rId24"/>
    <p:sldId id="322" r:id="rId25"/>
    <p:sldId id="325" r:id="rId26"/>
    <p:sldId id="330" r:id="rId27"/>
    <p:sldId id="321" r:id="rId28"/>
    <p:sldId id="324" r:id="rId29"/>
    <p:sldId id="277" r:id="rId30"/>
    <p:sldId id="273" r:id="rId31"/>
    <p:sldId id="274" r:id="rId32"/>
    <p:sldId id="296" r:id="rId33"/>
    <p:sldId id="298" r:id="rId34"/>
    <p:sldId id="299" r:id="rId35"/>
    <p:sldId id="284" r:id="rId36"/>
    <p:sldId id="285" r:id="rId37"/>
    <p:sldId id="288" r:id="rId38"/>
    <p:sldId id="290" r:id="rId39"/>
    <p:sldId id="332" r:id="rId40"/>
    <p:sldId id="333" r:id="rId41"/>
    <p:sldId id="334" r:id="rId42"/>
    <p:sldId id="335" r:id="rId43"/>
    <p:sldId id="302" r:id="rId44"/>
    <p:sldId id="336" r:id="rId45"/>
  </p:sldIdLst>
  <p:sldSz cx="9144000" cy="6858000" type="screen4x3"/>
  <p:notesSz cx="6815138" cy="994568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F2E4C2F-995B-4D5F-99E7-CF3834245F57}">
          <p14:sldIdLst>
            <p14:sldId id="337"/>
            <p14:sldId id="256"/>
          </p14:sldIdLst>
        </p14:section>
        <p14:section name="Untitled Section" id="{298A0CF2-5DA9-4AA0-BB37-57974F098EB7}">
          <p14:sldIdLst>
            <p14:sldId id="309"/>
            <p14:sldId id="326"/>
            <p14:sldId id="327"/>
            <p14:sldId id="328"/>
            <p14:sldId id="329"/>
            <p14:sldId id="304"/>
            <p14:sldId id="305"/>
            <p14:sldId id="306"/>
            <p14:sldId id="307"/>
            <p14:sldId id="310"/>
            <p14:sldId id="311"/>
            <p14:sldId id="312"/>
            <p14:sldId id="313"/>
            <p14:sldId id="264"/>
            <p14:sldId id="315"/>
            <p14:sldId id="314"/>
            <p14:sldId id="316"/>
            <p14:sldId id="317"/>
            <p14:sldId id="269"/>
            <p14:sldId id="318"/>
            <p14:sldId id="320"/>
            <p14:sldId id="322"/>
            <p14:sldId id="325"/>
            <p14:sldId id="330"/>
            <p14:sldId id="321"/>
            <p14:sldId id="324"/>
            <p14:sldId id="277"/>
            <p14:sldId id="273"/>
            <p14:sldId id="274"/>
          </p14:sldIdLst>
        </p14:section>
        <p14:section name="Untitled Section" id="{6A4DB169-E49F-484F-8B0A-30043075A4F0}">
          <p14:sldIdLst>
            <p14:sldId id="296"/>
            <p14:sldId id="298"/>
            <p14:sldId id="299"/>
            <p14:sldId id="284"/>
            <p14:sldId id="285"/>
            <p14:sldId id="288"/>
          </p14:sldIdLst>
        </p14:section>
        <p14:section name="Untitled Section" id="{56452801-6598-42CE-8121-9948B5EDE165}">
          <p14:sldIdLst>
            <p14:sldId id="290"/>
            <p14:sldId id="332"/>
            <p14:sldId id="333"/>
            <p14:sldId id="334"/>
            <p14:sldId id="335"/>
            <p14:sldId id="302"/>
            <p14:sldId id="336"/>
          </p14:sldIdLst>
        </p14:section>
        <p14:section name="Untitled Section" id="{3439F0BC-B519-41CD-A4E0-B6E9BEEB55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2750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1" y="1"/>
            <a:ext cx="2952750" cy="49847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623E4C76-CE27-4398-87FA-3F36C76D947E}" type="datetimeFigureOut">
              <a:rPr lang="lv-LV" smtClean="0"/>
              <a:t>29.11.2015.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8338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9" y="4786313"/>
            <a:ext cx="5453062" cy="3916362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7215"/>
            <a:ext cx="2952750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1" y="9447215"/>
            <a:ext cx="2952750" cy="49847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EC650555-A0C5-4D49-AAAD-5C9521F90A2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81543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50555-A0C5-4D49-AAAD-5C9521F90A2A}" type="slidenum">
              <a:rPr lang="lv-LV" smtClean="0"/>
              <a:t>35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98123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726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46793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604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9412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061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51939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23825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050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5837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481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60316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14042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1263F-09AA-46EC-9526-3FD9EE76420C}" type="datetimeFigureOut">
              <a:rPr lang="lv-LV" smtClean="0"/>
              <a:t>29.11.2015.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F042B-31DA-4454-B35A-6C1D6A26410A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27708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ea.info/Uploads/SubmitedFiles/5_2015/132824.pdf" TargetMode="External"/><Relationship Id="rId2" Type="http://schemas.openxmlformats.org/officeDocument/2006/relationships/hyperlink" Target="http://bologna-yerevan2015.ehea.info/files/YerevanCommuniqueFinal.pd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7" y="581463"/>
            <a:ext cx="8768481" cy="572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3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noProof="0" dirty="0" smtClean="0"/>
              <a:t>Otrā cikla programmas ar noslodzi </a:t>
            </a:r>
            <a:r>
              <a:rPr lang="en-GB" sz="2800" b="1" noProof="0" dirty="0" smtClean="0"/>
              <a:t>60-75, 90</a:t>
            </a:r>
            <a:r>
              <a:rPr lang="lv-LV" sz="2800" b="1" noProof="0" dirty="0" smtClean="0"/>
              <a:t> un</a:t>
            </a:r>
            <a:r>
              <a:rPr lang="en-GB" sz="2800" b="1" noProof="0" dirty="0" smtClean="0"/>
              <a:t> 120 ECTS </a:t>
            </a:r>
            <a:r>
              <a:rPr lang="lv-LV" sz="2800" b="1" noProof="0" dirty="0" smtClean="0"/>
              <a:t>kredītpunktu</a:t>
            </a:r>
            <a:r>
              <a:rPr lang="en-GB" sz="2800" b="1" noProof="0" dirty="0" smtClean="0"/>
              <a:t>, </a:t>
            </a:r>
            <a:r>
              <a:rPr lang="en-GB" sz="2000" b="1" noProof="0" dirty="0" smtClean="0"/>
              <a:t>2013/14</a:t>
            </a:r>
            <a:endParaRPr lang="en-GB" sz="2800" b="1" noProof="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pic>
        <p:nvPicPr>
          <p:cNvPr id="307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2" y="1277466"/>
            <a:ext cx="9028112" cy="558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7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en-GB" sz="3100" b="1" dirty="0" err="1" smtClean="0"/>
              <a:t>Ba+Ma</a:t>
            </a:r>
            <a:r>
              <a:rPr lang="lv-LV" sz="3100" b="1" dirty="0" smtClean="0"/>
              <a:t> </a:t>
            </a:r>
            <a:r>
              <a:rPr lang="lv-LV" sz="3100" b="1" noProof="0" dirty="0" smtClean="0"/>
              <a:t>kopējā </a:t>
            </a:r>
            <a:r>
              <a:rPr lang="en-GB" sz="3100" b="1" dirty="0"/>
              <a:t>ECTS </a:t>
            </a:r>
            <a:r>
              <a:rPr lang="lv-LV" sz="3100" b="1" noProof="0" dirty="0" smtClean="0"/>
              <a:t>kredītpunktu skaita kombinācijas</a:t>
            </a:r>
            <a:r>
              <a:rPr lang="en-GB" b="1" noProof="0" dirty="0" smtClean="0"/>
              <a:t>:</a:t>
            </a:r>
            <a:br>
              <a:rPr lang="en-GB" b="1" noProof="0" dirty="0" smtClean="0"/>
            </a:br>
            <a:r>
              <a:rPr lang="en-GB" b="1" noProof="0" dirty="0" smtClean="0">
                <a:solidFill>
                  <a:schemeClr val="accent1">
                    <a:lumMod val="75000"/>
                  </a:schemeClr>
                </a:solidFill>
              </a:rPr>
              <a:t>180+120, 240+60, 240+120, also 210+120</a:t>
            </a:r>
            <a:r>
              <a:rPr lang="lv-LV" b="1" noProof="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dirty="0" smtClean="0"/>
              <a:t>ECTS 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lv-LV" b="1" noProof="0" dirty="0" smtClean="0">
                <a:solidFill>
                  <a:srgbClr val="FF0000"/>
                </a:solidFill>
              </a:rPr>
              <a:t>Risks netikt atzītam</a:t>
            </a:r>
            <a:r>
              <a:rPr lang="en-GB" b="1" noProof="0" dirty="0" smtClean="0">
                <a:solidFill>
                  <a:srgbClr val="FF0000"/>
                </a:solidFill>
              </a:rPr>
              <a:t>: 180+60, 180+75 </a:t>
            </a:r>
            <a:r>
              <a:rPr lang="lv-LV" b="1" noProof="0" dirty="0" smtClean="0">
                <a:solidFill>
                  <a:srgbClr val="FF0000"/>
                </a:solidFill>
              </a:rPr>
              <a:t>ECTS</a:t>
            </a:r>
            <a:endParaRPr lang="en-GB" b="1" noProof="0" dirty="0">
              <a:solidFill>
                <a:srgbClr val="FF0000"/>
              </a:solidFill>
            </a:endParaRPr>
          </a:p>
        </p:txBody>
      </p:sp>
      <p:pic>
        <p:nvPicPr>
          <p:cNvPr id="4104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8847"/>
            <a:ext cx="8310941" cy="5240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05" y="1537069"/>
            <a:ext cx="3463077" cy="362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5436096" y="3356992"/>
            <a:ext cx="504056" cy="473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5409694" y="4107725"/>
            <a:ext cx="504056" cy="4734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299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en-GB" b="1" noProof="0" dirty="0" err="1" smtClean="0"/>
              <a:t>Integr</a:t>
            </a:r>
            <a:r>
              <a:rPr lang="lv-LV" b="1" noProof="0" dirty="0" err="1" smtClean="0"/>
              <a:t>ētu</a:t>
            </a:r>
            <a:r>
              <a:rPr lang="en-GB" b="1" noProof="0" dirty="0" smtClean="0"/>
              <a:t>/</a:t>
            </a:r>
            <a:r>
              <a:rPr lang="lv-LV" b="1" noProof="0" dirty="0" smtClean="0"/>
              <a:t>garo</a:t>
            </a:r>
            <a:r>
              <a:rPr lang="en-GB" b="1" noProof="0" dirty="0" smtClean="0"/>
              <a:t> </a:t>
            </a:r>
            <a:r>
              <a:rPr lang="en-GB" b="1" noProof="0" dirty="0" err="1" smtClean="0"/>
              <a:t>programm</a:t>
            </a:r>
            <a:r>
              <a:rPr lang="lv-LV" b="1" dirty="0" smtClean="0"/>
              <a:t>u esamība</a:t>
            </a:r>
            <a:r>
              <a:rPr lang="lv-LV" b="1" noProof="0" dirty="0" smtClean="0"/>
              <a:t>, kuru noslēgumā piešķir</a:t>
            </a:r>
            <a:r>
              <a:rPr lang="en-GB" b="1" noProof="0" dirty="0" smtClean="0"/>
              <a:t/>
            </a:r>
            <a:br>
              <a:rPr lang="en-GB" b="1" noProof="0" dirty="0" smtClean="0"/>
            </a:br>
            <a:r>
              <a:rPr lang="lv-LV" b="1" noProof="0" dirty="0" smtClean="0"/>
              <a:t>2. cikla kvalifikāciju </a:t>
            </a:r>
            <a:r>
              <a:rPr lang="en-GB" b="1" noProof="0" dirty="0" smtClean="0"/>
              <a:t>2013/14</a:t>
            </a:r>
            <a:endParaRPr lang="en-GB" b="1" noProof="0" dirty="0"/>
          </a:p>
        </p:txBody>
      </p:sp>
      <p:pic>
        <p:nvPicPr>
          <p:cNvPr id="5123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9"/>
            <a:ext cx="784887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95" y="969586"/>
            <a:ext cx="3562068" cy="329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573325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/>
              <a:t>Tipiski: medicīna, zobārstniecība, </a:t>
            </a:r>
            <a:r>
              <a:rPr lang="lv-LV" sz="2400" b="1" dirty="0"/>
              <a:t/>
            </a:r>
            <a:br>
              <a:rPr lang="lv-LV" sz="2400" b="1" dirty="0"/>
            </a:br>
            <a:r>
              <a:rPr lang="lv-LV" sz="2400" b="1" dirty="0" smtClean="0"/>
              <a:t>Daļā valstu: teoloģija</a:t>
            </a:r>
            <a:r>
              <a:rPr lang="lv-LV" sz="2400" b="1" dirty="0"/>
              <a:t>, </a:t>
            </a:r>
            <a:r>
              <a:rPr lang="lv-LV" sz="2400" b="1" dirty="0" smtClean="0"/>
              <a:t>veterinārija, skolotāju izglītība, inženieru </a:t>
            </a:r>
            <a:r>
              <a:rPr lang="lv-LV" sz="2400" b="1" dirty="0" err="1" smtClean="0"/>
              <a:t>izgl</a:t>
            </a:r>
            <a:r>
              <a:rPr lang="lv-LV" sz="2400" b="1" dirty="0" smtClean="0"/>
              <a:t>. </a:t>
            </a:r>
            <a:endParaRPr lang="lv-LV" sz="2400" b="1" dirty="0"/>
          </a:p>
        </p:txBody>
      </p:sp>
    </p:spTree>
    <p:extLst>
      <p:ext uri="{BB962C8B-B14F-4D97-AF65-F5344CB8AC3E}">
        <p14:creationId xmlns:p14="http://schemas.microsoft.com/office/powerpoint/2010/main" val="29522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052736"/>
          </a:xfrm>
        </p:spPr>
        <p:txBody>
          <a:bodyPr>
            <a:normAutofit/>
          </a:bodyPr>
          <a:lstStyle/>
          <a:p>
            <a:r>
              <a:rPr lang="lv-LV" b="1" noProof="0" dirty="0" err="1" smtClean="0"/>
              <a:t>Bezproblēmu</a:t>
            </a:r>
            <a:r>
              <a:rPr lang="lv-LV" b="1" noProof="0" dirty="0" smtClean="0"/>
              <a:t> pāreja no pirmā uz otro ciklu</a:t>
            </a:r>
            <a:r>
              <a:rPr lang="en-GB" b="1" noProof="0" dirty="0" smtClean="0"/>
              <a:t>, </a:t>
            </a:r>
            <a:r>
              <a:rPr lang="en-GB" sz="2400" b="1" noProof="0" dirty="0" smtClean="0"/>
              <a:t>2013/14</a:t>
            </a:r>
            <a:endParaRPr lang="en-GB" sz="2400" b="1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87783"/>
            <a:ext cx="8640960" cy="563756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5400000">
            <a:off x="7448837" y="647859"/>
            <a:ext cx="480370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08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994122"/>
          </a:xfrm>
        </p:spPr>
        <p:txBody>
          <a:bodyPr>
            <a:normAutofit fontScale="90000"/>
          </a:bodyPr>
          <a:lstStyle/>
          <a:p>
            <a:r>
              <a:rPr lang="lv-LV" sz="3200" b="1" noProof="0" dirty="0" smtClean="0"/>
              <a:t>I cikla absolventu īpatsvars (%), kuri iestājas II cikla studijās </a:t>
            </a:r>
            <a:r>
              <a:rPr lang="en-GB" sz="2700" b="1" noProof="0" dirty="0" smtClean="0"/>
              <a:t>2013/14</a:t>
            </a:r>
            <a:endParaRPr lang="en-GB" sz="3100" b="1" noProof="0" dirty="0"/>
          </a:p>
        </p:txBody>
      </p:sp>
      <p:pic>
        <p:nvPicPr>
          <p:cNvPr id="7170" name="Picture 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696"/>
            <a:ext cx="8460432" cy="549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341" y="1412776"/>
            <a:ext cx="370790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3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92480" cy="720080"/>
          </a:xfrm>
        </p:spPr>
        <p:txBody>
          <a:bodyPr>
            <a:normAutofit/>
          </a:bodyPr>
          <a:lstStyle/>
          <a:p>
            <a:r>
              <a:rPr lang="lv-LV" b="1" noProof="0" dirty="0" smtClean="0"/>
              <a:t>Vai īsās (koledžas) programmas ir augstākā izglītība</a:t>
            </a:r>
            <a:r>
              <a:rPr lang="en-GB" b="1" noProof="0" dirty="0" smtClean="0"/>
              <a:t>? </a:t>
            </a:r>
            <a:endParaRPr lang="en-GB" b="1" noProof="0" dirty="0"/>
          </a:p>
        </p:txBody>
      </p:sp>
      <p:pic>
        <p:nvPicPr>
          <p:cNvPr id="8194" name="Picture 1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7760292" cy="526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45" y="692696"/>
            <a:ext cx="3563888" cy="418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2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 b="1" dirty="0" smtClean="0"/>
              <a:t>Doktorantūras studentu īpatsvars (%) studentu kopskaitā</a:t>
            </a:r>
            <a:r>
              <a:rPr lang="en-GB" sz="3200" b="1" noProof="0" dirty="0" smtClean="0"/>
              <a:t>. </a:t>
            </a:r>
            <a:r>
              <a:rPr lang="en-GB" sz="3200" b="1" i="1" noProof="0" dirty="0" smtClean="0"/>
              <a:t>Eurostat 2012 </a:t>
            </a:r>
            <a:endParaRPr lang="en-GB" sz="320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5" y="1348091"/>
            <a:ext cx="8724123" cy="524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99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75278" cy="648072"/>
          </a:xfrm>
        </p:spPr>
        <p:txBody>
          <a:bodyPr>
            <a:normAutofit fontScale="90000"/>
          </a:bodyPr>
          <a:lstStyle/>
          <a:p>
            <a:r>
              <a:rPr lang="lv-LV" sz="3100" b="1" dirty="0" smtClean="0"/>
              <a:t>Doktorantūras programmu likumā noteiktais </a:t>
            </a:r>
            <a:r>
              <a:rPr lang="lv-LV" sz="3100" b="1" noProof="0" dirty="0" smtClean="0"/>
              <a:t>ilgums</a:t>
            </a:r>
            <a:r>
              <a:rPr lang="en-GB" noProof="0" dirty="0" smtClean="0"/>
              <a:t>, 2013/14</a:t>
            </a:r>
            <a:endParaRPr lang="en-GB" noProof="0" dirty="0"/>
          </a:p>
        </p:txBody>
      </p:sp>
      <p:pic>
        <p:nvPicPr>
          <p:cNvPr id="11266" name="Picture 1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79090"/>
            <a:ext cx="8496944" cy="548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31597"/>
            <a:ext cx="3662710" cy="2917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 b="1" dirty="0"/>
              <a:t>Doktorantu </a:t>
            </a:r>
            <a:r>
              <a:rPr lang="lv-LV" sz="3200" b="1" dirty="0" err="1"/>
              <a:t>īpatsvatrs</a:t>
            </a:r>
            <a:r>
              <a:rPr lang="lv-LV" sz="3200" b="1" dirty="0"/>
              <a:t> </a:t>
            </a:r>
            <a:r>
              <a:rPr lang="lv-LV" sz="3200" b="1" dirty="0" err="1" smtClean="0"/>
              <a:t>doktoruntūras</a:t>
            </a:r>
            <a:r>
              <a:rPr lang="lv-LV" sz="3200" b="1" dirty="0" smtClean="0"/>
              <a:t> skolās no kopējā doktorantu skaita </a:t>
            </a:r>
            <a:r>
              <a:rPr lang="en-GB" noProof="0" dirty="0" smtClean="0"/>
              <a:t>2013/2014</a:t>
            </a:r>
            <a:endParaRPr lang="en-GB" noProof="0" dirty="0"/>
          </a:p>
        </p:txBody>
      </p:sp>
      <p:pic>
        <p:nvPicPr>
          <p:cNvPr id="10242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7"/>
            <a:ext cx="8352928" cy="572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50" y="1054248"/>
            <a:ext cx="3311854" cy="323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43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5102671" cy="994122"/>
          </a:xfrm>
        </p:spPr>
        <p:txBody>
          <a:bodyPr/>
          <a:lstStyle/>
          <a:p>
            <a:r>
              <a:rPr lang="lv-LV" b="1" noProof="0" dirty="0" smtClean="0"/>
              <a:t>Kvalifikāciju </a:t>
            </a:r>
            <a:r>
              <a:rPr lang="lv-LV" b="1" noProof="0" dirty="0" err="1" smtClean="0"/>
              <a:t>ietvarstruktūru</a:t>
            </a:r>
            <a:r>
              <a:rPr lang="lv-LV" b="1" noProof="0" dirty="0" smtClean="0"/>
              <a:t> ieviešana  (11 soļi)</a:t>
            </a:r>
            <a:endParaRPr lang="en-GB" b="1" noProof="0" dirty="0"/>
          </a:p>
        </p:txBody>
      </p:sp>
      <p:pic>
        <p:nvPicPr>
          <p:cNvPr id="12290" name="Picture 1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4336"/>
            <a:ext cx="8568952" cy="555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23917"/>
            <a:ext cx="393382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328592" y="2852936"/>
            <a:ext cx="370790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00" y="602326"/>
            <a:ext cx="5078505" cy="613904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4008" y="5301208"/>
            <a:ext cx="4104456" cy="1378083"/>
          </a:xfrm>
        </p:spPr>
        <p:txBody>
          <a:bodyPr>
            <a:noAutofit/>
          </a:bodyPr>
          <a:lstStyle/>
          <a:p>
            <a:pPr algn="r"/>
            <a:r>
              <a:rPr lang="en-GB" sz="2800" b="1" noProof="0" dirty="0" smtClean="0">
                <a:solidFill>
                  <a:schemeClr val="accent1">
                    <a:lumMod val="50000"/>
                  </a:schemeClr>
                </a:solidFill>
              </a:rPr>
              <a:t>Prof Andrejs Rauhvargers</a:t>
            </a:r>
            <a:endParaRPr lang="lv-LV" sz="2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r"/>
            <a:r>
              <a:rPr lang="lv-LV" sz="2400" b="1" dirty="0" smtClean="0">
                <a:solidFill>
                  <a:schemeClr val="accent1">
                    <a:lumMod val="50000"/>
                  </a:schemeClr>
                </a:solidFill>
              </a:rPr>
              <a:t>Augstākās izglītības kvalitātes aģentūras vadītājs</a:t>
            </a:r>
            <a:r>
              <a:rPr lang="en-GB" sz="2400" noProof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GB" sz="2400" noProof="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GB" sz="2400" b="1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88640"/>
            <a:ext cx="4092499" cy="86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97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978"/>
            <a:ext cx="8229600" cy="673718"/>
          </a:xfrm>
        </p:spPr>
        <p:txBody>
          <a:bodyPr/>
          <a:lstStyle/>
          <a:p>
            <a:r>
              <a:rPr lang="en-GB" b="1" noProof="0" dirty="0" smtClean="0"/>
              <a:t>ECTS </a:t>
            </a:r>
            <a:r>
              <a:rPr lang="lv-LV" b="1" noProof="0" dirty="0" smtClean="0"/>
              <a:t>sistēmas ieviešana</a:t>
            </a:r>
            <a:r>
              <a:rPr lang="en-GB" b="1" noProof="0" dirty="0" smtClean="0"/>
              <a:t>, 2013/14</a:t>
            </a:r>
            <a:endParaRPr lang="en-GB" b="1" noProof="0" dirty="0"/>
          </a:p>
        </p:txBody>
      </p:sp>
      <p:pic>
        <p:nvPicPr>
          <p:cNvPr id="13317" name="Picture 1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548680"/>
            <a:ext cx="801084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53" y="692696"/>
            <a:ext cx="33528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" y="5589240"/>
            <a:ext cx="91282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ECTS </a:t>
            </a:r>
            <a:r>
              <a:rPr lang="lv-LV" sz="2200" dirty="0" smtClean="0"/>
              <a:t>kredītpunkti tiek piešķirti visās programmās un to daļās</a:t>
            </a:r>
            <a:r>
              <a:rPr lang="en-US" sz="2200" dirty="0" smtClean="0"/>
              <a:t> </a:t>
            </a:r>
            <a:r>
              <a:rPr lang="lv-LV" sz="2200" dirty="0" smtClean="0"/>
              <a:t>nodrošinot</a:t>
            </a:r>
            <a:r>
              <a:rPr lang="en-US" sz="2200" dirty="0" smtClean="0"/>
              <a:t> </a:t>
            </a:r>
            <a:r>
              <a:rPr lang="lv-LV" sz="2200" dirty="0" smtClean="0"/>
              <a:t>1) kredītpunktu pārnesi 2) kredītpunktu uzkrāšanu, un </a:t>
            </a:r>
            <a:endParaRPr lang="en-US" sz="2200" dirty="0"/>
          </a:p>
          <a:p>
            <a:r>
              <a:rPr lang="en-US" sz="2200" dirty="0"/>
              <a:t>ECTS </a:t>
            </a:r>
            <a:r>
              <a:rPr lang="lv-LV" sz="2200" dirty="0"/>
              <a:t>kredītpunkti </a:t>
            </a:r>
            <a:r>
              <a:rPr lang="lv-LV" sz="2200" dirty="0" smtClean="0"/>
              <a:t>ir pierādāmi saistīti ar studiju rezultātiem </a:t>
            </a:r>
            <a:r>
              <a:rPr lang="en-US" sz="22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9307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noProof="0" dirty="0" smtClean="0"/>
              <a:t>Pamatojums </a:t>
            </a:r>
            <a:r>
              <a:rPr lang="en-GB" sz="2800" b="1" noProof="0" dirty="0" smtClean="0"/>
              <a:t>ECTS </a:t>
            </a:r>
            <a:r>
              <a:rPr lang="lv-LV" sz="2800" b="1" noProof="0" dirty="0" smtClean="0"/>
              <a:t>kredītpunktu piešķiršanai vairumā augstskolu</a:t>
            </a:r>
            <a:r>
              <a:rPr lang="en-GB" sz="2800" b="1" noProof="0" dirty="0" smtClean="0"/>
              <a:t> HEI, </a:t>
            </a:r>
            <a:r>
              <a:rPr lang="en-GB" sz="2800" b="1" i="1" noProof="0" dirty="0" smtClean="0"/>
              <a:t>2013/14</a:t>
            </a:r>
            <a:r>
              <a:rPr lang="en-GB" sz="2800" b="1" noProof="0" dirty="0" smtClean="0"/>
              <a:t> 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84784"/>
            <a:ext cx="95770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5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GB" b="1" noProof="0" dirty="0" err="1" smtClean="0"/>
              <a:t>Programm</a:t>
            </a:r>
            <a:r>
              <a:rPr lang="lv-LV" b="1" noProof="0" dirty="0" smtClean="0"/>
              <a:t>u īpatsvars (%), kurās </a:t>
            </a:r>
            <a:r>
              <a:rPr lang="en-GB" b="1" noProof="0" dirty="0" smtClean="0"/>
              <a:t> </a:t>
            </a:r>
            <a:r>
              <a:rPr lang="lv-LV" b="1" noProof="0" dirty="0" smtClean="0"/>
              <a:t>kredītpunkti ir saistīti ar studiju </a:t>
            </a:r>
            <a:r>
              <a:rPr lang="lv-LV" b="1" noProof="0" dirty="0" err="1" smtClean="0"/>
              <a:t>rezultātis</a:t>
            </a:r>
            <a:r>
              <a:rPr lang="en-GB" noProof="0" dirty="0" smtClean="0"/>
              <a:t>, </a:t>
            </a:r>
            <a:r>
              <a:rPr lang="en-GB" sz="2000" b="1" noProof="0" dirty="0" smtClean="0"/>
              <a:t>2013/2014</a:t>
            </a:r>
            <a:endParaRPr lang="en-GB" sz="2000" b="1" noProof="0" dirty="0"/>
          </a:p>
        </p:txBody>
      </p:sp>
      <p:pic>
        <p:nvPicPr>
          <p:cNvPr id="14338" name="Picture 2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1883"/>
            <a:ext cx="8208912" cy="489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36712"/>
            <a:ext cx="3909442" cy="2912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5799229"/>
            <a:ext cx="9052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Pamatojums </a:t>
            </a:r>
            <a:r>
              <a:rPr lang="en-GB" b="1" dirty="0"/>
              <a:t>ECTS </a:t>
            </a:r>
            <a:r>
              <a:rPr lang="lv-LV" b="1" dirty="0"/>
              <a:t>kredītpunktu piešķiršanai </a:t>
            </a:r>
            <a:r>
              <a:rPr lang="lv-LV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Studiju rezultāti un studenta noslodze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36, </a:t>
            </a:r>
            <a:r>
              <a:rPr lang="lv-LV" dirty="0">
                <a:solidFill>
                  <a:schemeClr val="accent1">
                    <a:lumMod val="50000"/>
                  </a:schemeClr>
                </a:solidFill>
              </a:rPr>
              <a:t>Tikai </a:t>
            </a: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studiju rezultāti – 2, </a:t>
            </a:r>
            <a:b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accent1">
                    <a:lumMod val="50000"/>
                  </a:schemeClr>
                </a:solidFill>
              </a:rPr>
              <a:t>Studenta noslodze un kontaktstundas – 7,  Tikai studenta noslodze – 2</a:t>
            </a:r>
            <a:endParaRPr lang="lv-LV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5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432048"/>
          </a:xfrm>
        </p:spPr>
        <p:txBody>
          <a:bodyPr>
            <a:noAutofit/>
          </a:bodyPr>
          <a:lstStyle/>
          <a:p>
            <a:r>
              <a:rPr lang="lv-LV" b="1" noProof="0" dirty="0" err="1" smtClean="0"/>
              <a:t>Diplomatzīšana</a:t>
            </a:r>
            <a:r>
              <a:rPr lang="lv-LV" b="1" noProof="0" dirty="0" smtClean="0"/>
              <a:t>: kurš pieņem </a:t>
            </a:r>
            <a:r>
              <a:rPr lang="lv-LV" b="1" u="sng" noProof="0" dirty="0" smtClean="0"/>
              <a:t>lēmumu par atzīšanu</a:t>
            </a:r>
            <a:endParaRPr lang="en-GB" b="1" u="sng" noProof="0" dirty="0"/>
          </a:p>
        </p:txBody>
      </p:sp>
      <p:pic>
        <p:nvPicPr>
          <p:cNvPr id="15362" name="Picture 2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2" y="1124744"/>
            <a:ext cx="8628659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940860"/>
            <a:ext cx="3401668" cy="29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5436096" y="1268760"/>
            <a:ext cx="3707904" cy="5760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278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62" y="116632"/>
            <a:ext cx="8785094" cy="994122"/>
          </a:xfrm>
        </p:spPr>
        <p:txBody>
          <a:bodyPr>
            <a:normAutofit/>
          </a:bodyPr>
          <a:lstStyle/>
          <a:p>
            <a:r>
              <a:rPr lang="lv-LV" b="1" noProof="0" dirty="0" smtClean="0"/>
              <a:t>Vai augstskolas pieņem </a:t>
            </a:r>
            <a:r>
              <a:rPr lang="lv-LV" b="1" noProof="0" dirty="0" err="1" smtClean="0"/>
              <a:t>diplomatzīšanas</a:t>
            </a:r>
            <a:r>
              <a:rPr lang="lv-LV" b="1" noProof="0" dirty="0" smtClean="0"/>
              <a:t> lēmumus centralizēti</a:t>
            </a:r>
            <a:r>
              <a:rPr lang="en-GB" b="1" noProof="0" dirty="0" smtClean="0"/>
              <a:t>? </a:t>
            </a:r>
            <a:r>
              <a:rPr lang="lv-LV" sz="2400" b="1" i="1" noProof="0" dirty="0" smtClean="0">
                <a:solidFill>
                  <a:srgbClr val="C00000"/>
                </a:solidFill>
              </a:rPr>
              <a:t>Saistās ar ESG Standartu 1.4</a:t>
            </a:r>
            <a:r>
              <a:rPr lang="lv-LV" sz="2400" b="1" noProof="0" dirty="0" smtClean="0">
                <a:solidFill>
                  <a:srgbClr val="C00000"/>
                </a:solidFill>
              </a:rPr>
              <a:t>  </a:t>
            </a:r>
            <a:r>
              <a:rPr lang="lv-LV" sz="2400" b="1" noProof="0" dirty="0" smtClean="0"/>
              <a:t>        2</a:t>
            </a:r>
            <a:r>
              <a:rPr lang="en-GB" sz="2400" b="1" noProof="0" dirty="0" smtClean="0"/>
              <a:t>014/14</a:t>
            </a:r>
            <a:endParaRPr lang="en-GB" b="1" noProof="0" dirty="0"/>
          </a:p>
        </p:txBody>
      </p:sp>
      <p:pic>
        <p:nvPicPr>
          <p:cNvPr id="1638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2" y="1268760"/>
            <a:ext cx="8372690" cy="5438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43265"/>
            <a:ext cx="3632076" cy="320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97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  <a:t>Iepriekš iegūtās </a:t>
            </a:r>
            <a:r>
              <a:rPr lang="lv-LV" sz="3600" b="1" dirty="0">
                <a:solidFill>
                  <a:schemeClr val="tx2">
                    <a:lumMod val="50000"/>
                  </a:schemeClr>
                </a:solidFill>
              </a:rPr>
              <a:t>izglītības </a:t>
            </a:r>
            <a:r>
              <a:rPr lang="lv-LV" sz="3600" b="1" dirty="0" smtClean="0">
                <a:solidFill>
                  <a:schemeClr val="tx2">
                    <a:lumMod val="50000"/>
                  </a:schemeClr>
                </a:solidFill>
              </a:rPr>
              <a:t>atzīšana </a:t>
            </a:r>
            <a:r>
              <a:rPr lang="lv-LV" sz="3600" b="1" noProof="0" dirty="0" smtClean="0"/>
              <a:t>(RPL)</a:t>
            </a:r>
            <a:br>
              <a:rPr lang="lv-LV" sz="3600" b="1" noProof="0" dirty="0" smtClean="0"/>
            </a:br>
            <a:r>
              <a:rPr lang="lv-LV" sz="3600" b="1" i="1" dirty="0">
                <a:solidFill>
                  <a:srgbClr val="C00000"/>
                </a:solidFill>
              </a:rPr>
              <a:t>Saistās ar ESG Standartu </a:t>
            </a:r>
            <a:r>
              <a:rPr lang="lv-LV" sz="3600" b="1" i="1" dirty="0" smtClean="0">
                <a:solidFill>
                  <a:srgbClr val="C00000"/>
                </a:solidFill>
              </a:rPr>
              <a:t>1.4</a:t>
            </a:r>
            <a:r>
              <a:rPr lang="en-GB" sz="3600" b="1" noProof="0" dirty="0" smtClean="0"/>
              <a:t> </a:t>
            </a:r>
            <a:r>
              <a:rPr lang="en-GB" b="1" noProof="0" dirty="0" smtClean="0"/>
              <a:t>2013/14*</a:t>
            </a:r>
            <a:endParaRPr lang="en-GB" b="1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182848" y="6052646"/>
            <a:ext cx="8709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 smtClean="0"/>
              <a:t>- RPL gan uzņemšanai augstskolā, gan kredītpunktu ieskaitīšanai</a:t>
            </a:r>
          </a:p>
          <a:p>
            <a:r>
              <a:rPr lang="lv-LV" sz="2400" dirty="0" smtClean="0"/>
              <a:t>- Un augšminētais tiek redzami ieviests</a:t>
            </a:r>
            <a:endParaRPr lang="lv-LV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02558"/>
            <a:ext cx="8716715" cy="5151601"/>
          </a:xfrm>
          <a:prstGeom prst="rect">
            <a:avLst/>
          </a:prstGeom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190875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764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44624"/>
            <a:ext cx="9080352" cy="994122"/>
          </a:xfrm>
        </p:spPr>
        <p:txBody>
          <a:bodyPr>
            <a:normAutofit/>
          </a:bodyPr>
          <a:lstStyle/>
          <a:p>
            <a:r>
              <a:rPr lang="lv-LV" b="1" dirty="0" smtClean="0">
                <a:solidFill>
                  <a:schemeClr val="tx2">
                    <a:lumMod val="50000"/>
                  </a:schemeClr>
                </a:solidFill>
              </a:rPr>
              <a:t>RPL </a:t>
            </a:r>
            <a:r>
              <a:rPr lang="lv-LV" b="1" dirty="0" smtClean="0"/>
              <a:t>iestājai augstākajā izglītībā  </a:t>
            </a:r>
            <a:r>
              <a:rPr lang="lv-LV" dirty="0" smtClean="0"/>
              <a:t/>
            </a:r>
            <a:br>
              <a:rPr lang="lv-LV" dirty="0" smtClean="0"/>
            </a:br>
            <a:r>
              <a:rPr lang="lv-LV" b="1" i="1" dirty="0">
                <a:solidFill>
                  <a:srgbClr val="C00000"/>
                </a:solidFill>
              </a:rPr>
              <a:t>Saistās ar ESG Standartu 1.4</a:t>
            </a:r>
            <a:endParaRPr lang="lv-LV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80728"/>
            <a:ext cx="8748464" cy="60007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25136" y="14127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27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8625136" y="232418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18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8625136" y="3050934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dirty="0" smtClean="0"/>
              <a:t> 1</a:t>
            </a:r>
            <a:endParaRPr lang="lv-LV" dirty="0"/>
          </a:p>
        </p:txBody>
      </p:sp>
      <p:sp>
        <p:nvSpPr>
          <p:cNvPr id="3" name="Oval 2"/>
          <p:cNvSpPr/>
          <p:nvPr/>
        </p:nvSpPr>
        <p:spPr>
          <a:xfrm>
            <a:off x="5644776" y="2060848"/>
            <a:ext cx="3535736" cy="99008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26008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Augstskolu </a:t>
            </a:r>
            <a:r>
              <a:rPr lang="lv-LV" dirty="0" smtClean="0"/>
              <a:t>stratēģijas </a:t>
            </a:r>
            <a:r>
              <a:rPr lang="en-GB" b="1" dirty="0" smtClean="0"/>
              <a:t>i</a:t>
            </a:r>
            <a:r>
              <a:rPr lang="lv-LV" b="1" dirty="0" err="1"/>
              <a:t>ekšējās</a:t>
            </a:r>
            <a:r>
              <a:rPr lang="lv-LV" b="1" dirty="0"/>
              <a:t> kvalitātes </a:t>
            </a:r>
            <a:r>
              <a:rPr lang="lv-LV" b="1" noProof="0" dirty="0" smtClean="0"/>
              <a:t>nodrošināšanai </a:t>
            </a:r>
            <a:r>
              <a:rPr lang="lv-LV" noProof="0" dirty="0" smtClean="0"/>
              <a:t>pēdējos 5 gados</a:t>
            </a:r>
            <a:r>
              <a:rPr lang="en-GB" noProof="0" dirty="0" smtClean="0"/>
              <a:t>, 2013/14</a:t>
            </a:r>
            <a:endParaRPr lang="en-GB" noProof="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1697264"/>
            <a:ext cx="7452320" cy="498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12776"/>
            <a:ext cx="2062571" cy="39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3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74" y="990600"/>
            <a:ext cx="9145017" cy="586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76064"/>
          </a:xfrm>
        </p:spPr>
        <p:txBody>
          <a:bodyPr>
            <a:normAutofit/>
          </a:bodyPr>
          <a:lstStyle/>
          <a:p>
            <a:r>
              <a:rPr lang="lv-LV" b="1" noProof="0" dirty="0" smtClean="0"/>
              <a:t>Starptautiskā iesaiste ārējā QA  </a:t>
            </a:r>
            <a:r>
              <a:rPr lang="en-GB" b="1" noProof="0" dirty="0" smtClean="0"/>
              <a:t>2013/14</a:t>
            </a:r>
            <a:endParaRPr lang="en-GB" b="1" noProof="0" dirty="0"/>
          </a:p>
        </p:txBody>
      </p:sp>
      <p:sp>
        <p:nvSpPr>
          <p:cNvPr id="3" name="Rectangle 2"/>
          <p:cNvSpPr/>
          <p:nvPr/>
        </p:nvSpPr>
        <p:spPr>
          <a:xfrm>
            <a:off x="179512" y="685326"/>
            <a:ext cx="5472608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dirty="0" err="1" smtClean="0"/>
              <a:t>Aģentūra(s</a:t>
            </a:r>
            <a:r>
              <a:rPr lang="lv-LV" sz="2000" dirty="0" smtClean="0"/>
              <a:t>) ir </a:t>
            </a:r>
            <a:r>
              <a:rPr lang="en-GB" sz="2000" b="1" dirty="0" smtClean="0"/>
              <a:t>ENQA </a:t>
            </a:r>
            <a:r>
              <a:rPr lang="lv-LV" sz="2000" b="1" dirty="0" smtClean="0"/>
              <a:t>vai </a:t>
            </a:r>
            <a:r>
              <a:rPr lang="en-GB" sz="2000" b="1" dirty="0" smtClean="0"/>
              <a:t>EQAR</a:t>
            </a:r>
            <a:r>
              <a:rPr lang="lv-LV" sz="2000" b="1" dirty="0" smtClean="0"/>
              <a:t> pilntiesīgi biedri</a:t>
            </a:r>
            <a:endParaRPr lang="en-GB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 sz="2000" b="1" dirty="0" smtClean="0"/>
              <a:t>Starptautiski eksperti</a:t>
            </a:r>
            <a:r>
              <a:rPr lang="en-GB" sz="2000" b="1" dirty="0" smtClean="0"/>
              <a:t> </a:t>
            </a:r>
            <a:r>
              <a:rPr lang="lv-LV" sz="2000" b="1" dirty="0" smtClean="0"/>
              <a:t>piedalās</a:t>
            </a:r>
            <a:br>
              <a:rPr lang="lv-LV" sz="2000" b="1" dirty="0" smtClean="0"/>
            </a:br>
            <a:r>
              <a:rPr lang="lv-LV" sz="2000" b="1" dirty="0" smtClean="0"/>
              <a:t>- </a:t>
            </a:r>
            <a:r>
              <a:rPr lang="lv-LV" sz="2000" dirty="0" smtClean="0"/>
              <a:t>QA pārvaldības orgānos</a:t>
            </a:r>
            <a:endParaRPr lang="en-GB" sz="2000" dirty="0" smtClean="0"/>
          </a:p>
          <a:p>
            <a:r>
              <a:rPr lang="lv-LV" sz="2000" dirty="0"/>
              <a:t> </a:t>
            </a:r>
            <a:r>
              <a:rPr lang="lv-LV" sz="2000" dirty="0" smtClean="0"/>
              <a:t>     - ekspertu grupās</a:t>
            </a:r>
            <a:endParaRPr lang="en-GB" sz="2000" dirty="0" smtClean="0"/>
          </a:p>
          <a:p>
            <a:r>
              <a:rPr lang="lv-LV" sz="2000" dirty="0" smtClean="0"/>
              <a:t>      - sekojošajos pasākumos pēc ekspertu vizītes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746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4788024" cy="3342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07929"/>
            <a:ext cx="6334125" cy="437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09154"/>
            <a:ext cx="33337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"/>
            <a:ext cx="8964488" cy="2507928"/>
          </a:xfrm>
        </p:spPr>
        <p:txBody>
          <a:bodyPr anchor="t">
            <a:normAutofit fontScale="90000"/>
          </a:bodyPr>
          <a:lstStyle/>
          <a:p>
            <a:pPr algn="l"/>
            <a:r>
              <a:rPr lang="lv-LV" sz="3100" b="1" noProof="0" dirty="0" smtClean="0"/>
              <a:t>Studentu iesaiste</a:t>
            </a:r>
            <a:r>
              <a:rPr lang="en-GB" sz="3100" b="1" noProof="0" dirty="0" smtClean="0"/>
              <a:t/>
            </a:r>
            <a:br>
              <a:rPr lang="en-GB" sz="3100" b="1" noProof="0" dirty="0" smtClean="0"/>
            </a:br>
            <a:r>
              <a:rPr lang="lv-LV" sz="2800" b="1" noProof="0" dirty="0" smtClean="0"/>
              <a:t>ārējos novērtējumos</a:t>
            </a:r>
            <a:r>
              <a:rPr lang="en-GB" sz="2800" b="1" noProof="0" dirty="0" smtClean="0"/>
              <a:t/>
            </a:r>
            <a:br>
              <a:rPr lang="en-GB" sz="2800" b="1" noProof="0" dirty="0" smtClean="0"/>
            </a:br>
            <a:r>
              <a:rPr lang="en-GB" sz="2800" b="1" noProof="0" dirty="0" smtClean="0"/>
              <a:t/>
            </a:r>
            <a:br>
              <a:rPr lang="en-GB" sz="2800" b="1" noProof="0" dirty="0" smtClean="0"/>
            </a:br>
            <a:r>
              <a:rPr lang="en-GB" sz="2800" b="1" noProof="0" dirty="0" smtClean="0"/>
              <a:t/>
            </a:r>
            <a:br>
              <a:rPr lang="en-GB" sz="2800" b="1" noProof="0" dirty="0" smtClean="0"/>
            </a:br>
            <a:r>
              <a:rPr lang="en-GB" sz="3600" b="1" noProof="0" dirty="0" smtClean="0"/>
              <a:t/>
            </a:r>
            <a:br>
              <a:rPr lang="en-GB" sz="3600" b="1" noProof="0" dirty="0" smtClean="0"/>
            </a:br>
            <a:r>
              <a:rPr lang="en-GB" sz="2800" b="1" noProof="0" dirty="0" smtClean="0"/>
              <a:t>					             </a:t>
            </a:r>
            <a:r>
              <a:rPr lang="lv-LV" sz="2800" b="1" noProof="0" dirty="0" smtClean="0"/>
              <a:t>un lēmumu pieņemšanā</a:t>
            </a:r>
            <a:r>
              <a:rPr lang="en-GB" sz="2800" b="1" noProof="0" dirty="0" smtClean="0"/>
              <a:t>	</a:t>
            </a:r>
            <a:endParaRPr lang="en-GB" sz="2800" b="1" noProof="0" dirty="0"/>
          </a:p>
        </p:txBody>
      </p:sp>
    </p:spTree>
    <p:extLst>
      <p:ext uri="{BB962C8B-B14F-4D97-AF65-F5344CB8AC3E}">
        <p14:creationId xmlns:p14="http://schemas.microsoft.com/office/powerpoint/2010/main" val="1545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563662"/>
          </a:xfrm>
        </p:spPr>
        <p:txBody>
          <a:bodyPr>
            <a:noAutofit/>
          </a:bodyPr>
          <a:lstStyle/>
          <a:p>
            <a:pPr algn="ctr"/>
            <a:r>
              <a:rPr lang="lv-LV" sz="3600" noProof="0" dirty="0" smtClean="0"/>
              <a:t>Boloņas procesa mērķi</a:t>
            </a:r>
            <a:endParaRPr lang="en-GB" sz="3600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00808"/>
            <a:ext cx="8291264" cy="496855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noProof="0" dirty="0" smtClean="0"/>
              <a:t>Eiropas pilsoņu mobilitāte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noProof="0" dirty="0" smtClean="0"/>
              <a:t>Eiropas pilsoņu </a:t>
            </a:r>
            <a:r>
              <a:rPr lang="lv-LV" sz="3200" b="1" noProof="0" dirty="0" err="1" smtClean="0"/>
              <a:t>nodarbināmība</a:t>
            </a:r>
            <a:r>
              <a:rPr lang="lv-LV" sz="3200" b="1" noProof="0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lv-LV" sz="3200" b="1" dirty="0" smtClean="0"/>
              <a:t>Eiropas augstākās izglītības konkurētspēja pasaulē </a:t>
            </a:r>
            <a:endParaRPr lang="lv-LV" sz="3200" b="1" noProof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lv-LV" sz="3200" b="1" dirty="0"/>
          </a:p>
          <a:p>
            <a:r>
              <a:rPr lang="lv-LV" sz="3200" b="1" noProof="0" dirty="0" smtClean="0"/>
              <a:t>		</a:t>
            </a:r>
            <a:endParaRPr lang="en-GB" sz="3200" b="1" noProof="0" dirty="0"/>
          </a:p>
        </p:txBody>
      </p:sp>
    </p:spTree>
    <p:extLst>
      <p:ext uri="{BB962C8B-B14F-4D97-AF65-F5344CB8AC3E}">
        <p14:creationId xmlns:p14="http://schemas.microsoft.com/office/powerpoint/2010/main" val="71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544669" cy="1143000"/>
          </a:xfrm>
        </p:spPr>
        <p:txBody>
          <a:bodyPr>
            <a:noAutofit/>
          </a:bodyPr>
          <a:lstStyle/>
          <a:p>
            <a:r>
              <a:rPr lang="lv-LV" sz="2800" b="1" noProof="0" dirty="0" smtClean="0"/>
              <a:t>Iespējas </a:t>
            </a:r>
            <a:r>
              <a:rPr lang="lv-LV" b="1" dirty="0" smtClean="0"/>
              <a:t>augstskolām  </a:t>
            </a:r>
            <a:r>
              <a:rPr lang="lv-LV" sz="2800" b="1" noProof="0" dirty="0" smtClean="0"/>
              <a:t>tikt novērtēt</a:t>
            </a:r>
            <a:r>
              <a:rPr lang="lv-LV" b="1" dirty="0" err="1" smtClean="0"/>
              <a:t>ām</a:t>
            </a:r>
            <a:r>
              <a:rPr lang="lv-LV" b="1" dirty="0" smtClean="0"/>
              <a:t> citu valstu aģentūrās</a:t>
            </a:r>
            <a:r>
              <a:rPr lang="en-GB" sz="2800" b="1" noProof="0" dirty="0" smtClean="0"/>
              <a:t>, 2013/14</a:t>
            </a:r>
            <a:endParaRPr lang="en-GB" sz="28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388424" cy="518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1292252"/>
            <a:ext cx="31337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94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Autofit/>
          </a:bodyPr>
          <a:lstStyle/>
          <a:p>
            <a:r>
              <a:rPr lang="lv-LV" sz="3600" b="1" baseline="30000" noProof="0" dirty="0" smtClean="0"/>
              <a:t>Aģentūras</a:t>
            </a:r>
            <a:r>
              <a:rPr lang="lv-LV" sz="3600" b="1" noProof="0" dirty="0" smtClean="0"/>
              <a:t> </a:t>
            </a:r>
            <a:r>
              <a:rPr lang="en-GB" sz="3600" b="1" baseline="30000" noProof="0" dirty="0" smtClean="0"/>
              <a:t>EQAR</a:t>
            </a:r>
            <a:r>
              <a:rPr lang="lv-LV" sz="3600" b="1" baseline="30000" noProof="0" dirty="0" smtClean="0"/>
              <a:t> reģistrā</a:t>
            </a:r>
            <a:r>
              <a:rPr lang="en-GB" sz="3600" b="1" baseline="30000" noProof="0" dirty="0" smtClean="0"/>
              <a:t>, 2013/14</a:t>
            </a:r>
            <a:endParaRPr lang="en-GB" sz="3600" b="1" baseline="30000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249" y="654362"/>
            <a:ext cx="7365167" cy="599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22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980728"/>
            <a:ext cx="889247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640960" cy="1728192"/>
          </a:xfrm>
        </p:spPr>
        <p:txBody>
          <a:bodyPr>
            <a:noAutofit/>
          </a:bodyPr>
          <a:lstStyle/>
          <a:p>
            <a:r>
              <a:rPr lang="lv-LV" sz="2800" b="1" noProof="0" dirty="0" smtClean="0"/>
              <a:t>Iespējamība </a:t>
            </a:r>
            <a:r>
              <a:rPr lang="lv-LV" b="1" dirty="0" smtClean="0"/>
              <a:t>studēt jauniešiem, kuru </a:t>
            </a:r>
            <a:r>
              <a:rPr lang="lv-LV" b="1" dirty="0" smtClean="0">
                <a:solidFill>
                  <a:srgbClr val="FF0000"/>
                </a:solidFill>
              </a:rPr>
              <a:t>vecākiem ir augstākā izglītības</a:t>
            </a:r>
            <a:r>
              <a:rPr lang="lv-LV" b="1" dirty="0" smtClean="0"/>
              <a:t>, salīdzinot ar </a:t>
            </a:r>
            <a:r>
              <a:rPr lang="lv-LV" sz="2800" b="1" noProof="0" dirty="0" smtClean="0"/>
              <a:t>tiem, </a:t>
            </a:r>
            <a:br>
              <a:rPr lang="lv-LV" sz="2800" b="1" noProof="0" dirty="0" smtClean="0"/>
            </a:br>
            <a:r>
              <a:rPr lang="lv-LV" sz="2800" b="1" noProof="0" dirty="0" smtClean="0"/>
              <a:t>kuru vecākiem izglītība ir zemāka</a:t>
            </a:r>
            <a:r>
              <a:rPr lang="en-GB" sz="2800" b="1" noProof="0" dirty="0" smtClean="0"/>
              <a:t>, 2011 </a:t>
            </a:r>
            <a:endParaRPr lang="en-GB" sz="2800" noProof="0" dirty="0"/>
          </a:p>
        </p:txBody>
      </p:sp>
    </p:spTree>
    <p:extLst>
      <p:ext uri="{BB962C8B-B14F-4D97-AF65-F5344CB8AC3E}">
        <p14:creationId xmlns:p14="http://schemas.microsoft.com/office/powerpoint/2010/main" val="334113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en-GB" sz="3200" b="1" noProof="0" dirty="0" smtClean="0"/>
              <a:t>Study fees in public HEIs </a:t>
            </a:r>
            <a:endParaRPr lang="en-GB" sz="32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06489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96" y="1340768"/>
            <a:ext cx="2571714" cy="23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56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525"/>
            <a:ext cx="8229600" cy="809787"/>
          </a:xfrm>
        </p:spPr>
        <p:txBody>
          <a:bodyPr>
            <a:noAutofit/>
          </a:bodyPr>
          <a:lstStyle/>
          <a:p>
            <a:r>
              <a:rPr lang="lv-LV" b="1" noProof="0" dirty="0" smtClean="0"/>
              <a:t>Sistemātiska sekošana studiju pabeigšanai</a:t>
            </a:r>
            <a:r>
              <a:rPr lang="en-GB" b="1" noProof="0" dirty="0" smtClean="0"/>
              <a:t>, </a:t>
            </a:r>
            <a:r>
              <a:rPr lang="en-GB" sz="2400" b="1" noProof="0" dirty="0" smtClean="0"/>
              <a:t>2013/14 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92" y="1124745"/>
            <a:ext cx="3376574" cy="26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6419"/>
            <a:ext cx="91440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6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948" y="0"/>
            <a:ext cx="8229600" cy="1143000"/>
          </a:xfrm>
        </p:spPr>
        <p:txBody>
          <a:bodyPr>
            <a:noAutofit/>
          </a:bodyPr>
          <a:lstStyle/>
          <a:p>
            <a:r>
              <a:rPr lang="lv-LV" sz="2800" b="1" noProof="0" dirty="0" smtClean="0"/>
              <a:t>Bezdarba līmenis </a:t>
            </a:r>
            <a:r>
              <a:rPr lang="en-GB" sz="2800" b="1" noProof="0" dirty="0" smtClean="0"/>
              <a:t>20-34</a:t>
            </a:r>
            <a:r>
              <a:rPr lang="lv-LV" sz="2800" b="1" noProof="0" dirty="0" smtClean="0"/>
              <a:t> gadu grupā pa izglītības līmeņiem</a:t>
            </a:r>
            <a:r>
              <a:rPr lang="en-GB" sz="2800" b="1" noProof="0" dirty="0" smtClean="0"/>
              <a:t> (%), 2013 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08504" cy="3237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7765"/>
            <a:ext cx="9108504" cy="220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4395757"/>
            <a:ext cx="504056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Oval 6"/>
          <p:cNvSpPr/>
          <p:nvPr/>
        </p:nvSpPr>
        <p:spPr>
          <a:xfrm>
            <a:off x="2771800" y="4434612"/>
            <a:ext cx="576064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8" name="Oval 7"/>
          <p:cNvSpPr/>
          <p:nvPr/>
        </p:nvSpPr>
        <p:spPr>
          <a:xfrm>
            <a:off x="1979712" y="4464795"/>
            <a:ext cx="576064" cy="205757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09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pPr algn="l"/>
            <a:r>
              <a:rPr lang="en-GB" sz="2400" b="1" noProof="0" dirty="0" smtClean="0"/>
              <a:t>                       </a:t>
            </a:r>
            <a:r>
              <a:rPr lang="lv-LV" sz="2400" b="1" noProof="0" dirty="0" smtClean="0"/>
              <a:t>25-34 gadu vecu</a:t>
            </a:r>
            <a:r>
              <a:rPr lang="en-GB" sz="2400" b="1" noProof="0" dirty="0" smtClean="0"/>
              <a:t> </a:t>
            </a:r>
            <a:r>
              <a:rPr lang="lv-LV" sz="2400" b="1" noProof="0" dirty="0" smtClean="0"/>
              <a:t>strādājošu augstskolu absolventu sadalījums pa ISCO līmeņiem </a:t>
            </a:r>
            <a:r>
              <a:rPr lang="en-GB" sz="2400" b="1" noProof="0" dirty="0" smtClean="0"/>
              <a:t>         </a:t>
            </a:r>
            <a:r>
              <a:rPr lang="en-GB" sz="2400" b="1" i="1" noProof="0" dirty="0" smtClean="0"/>
              <a:t>2013</a:t>
            </a:r>
            <a:r>
              <a:rPr lang="en-GB" sz="2400" b="1" noProof="0" dirty="0" smtClean="0"/>
              <a:t/>
            </a:r>
            <a:br>
              <a:rPr lang="en-GB" sz="2400" b="1" noProof="0" dirty="0" smtClean="0"/>
            </a:br>
            <a:r>
              <a:rPr lang="en-GB" sz="2400" b="1" noProof="0" dirty="0" smtClean="0"/>
              <a:t> ISCO 1 or 2 (</a:t>
            </a:r>
            <a:r>
              <a:rPr lang="lv-LV" sz="2400" b="1" noProof="0" dirty="0" smtClean="0"/>
              <a:t>amatpersonas, vadītāji, profesionāļi)</a:t>
            </a:r>
            <a:r>
              <a:rPr lang="en-GB" sz="2400" b="1" noProof="0" dirty="0" smtClean="0"/>
              <a:t>,, </a:t>
            </a:r>
            <a:br>
              <a:rPr lang="en-GB" sz="2400" b="1" noProof="0" dirty="0" smtClean="0"/>
            </a:br>
            <a:r>
              <a:rPr lang="en-GB" sz="2400" b="1" noProof="0" dirty="0" smtClean="0"/>
              <a:t> ISCO 3 (</a:t>
            </a:r>
            <a:r>
              <a:rPr lang="lv-LV" sz="2400" b="1" noProof="0" dirty="0" smtClean="0"/>
              <a:t>tehniķi</a:t>
            </a:r>
            <a:r>
              <a:rPr lang="en-GB" sz="2400" b="1" noProof="0" dirty="0" smtClean="0"/>
              <a:t>/ </a:t>
            </a:r>
            <a:r>
              <a:rPr lang="lv-LV" sz="2400" b="1" noProof="0" dirty="0" smtClean="0"/>
              <a:t>profesionāļu palīgi</a:t>
            </a:r>
            <a:r>
              <a:rPr lang="en-GB" sz="2400" b="1" noProof="0" dirty="0" smtClean="0"/>
              <a:t>) </a:t>
            </a:r>
            <a:r>
              <a:rPr lang="lv-LV" sz="2400" b="1" noProof="0" dirty="0" smtClean="0"/>
              <a:t>un </a:t>
            </a:r>
            <a:r>
              <a:rPr lang="en-GB" sz="2400" b="1" noProof="0" dirty="0" smtClean="0"/>
              <a:t>ISCO 4-9</a:t>
            </a:r>
            <a:r>
              <a:rPr lang="lv-LV" sz="2400" b="1" noProof="0" dirty="0" smtClean="0"/>
              <a:t> (strādnieki)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62125"/>
            <a:ext cx="9143999" cy="513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131840" y="3501008"/>
            <a:ext cx="432048" cy="281734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Oval 8"/>
          <p:cNvSpPr/>
          <p:nvPr/>
        </p:nvSpPr>
        <p:spPr>
          <a:xfrm>
            <a:off x="4067944" y="3573016"/>
            <a:ext cx="504056" cy="26733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Oval 9"/>
          <p:cNvSpPr/>
          <p:nvPr/>
        </p:nvSpPr>
        <p:spPr>
          <a:xfrm>
            <a:off x="6444208" y="2996952"/>
            <a:ext cx="432048" cy="32493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2200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2800" b="1" noProof="0" dirty="0" smtClean="0"/>
              <a:t>Budžets </a:t>
            </a:r>
            <a:r>
              <a:rPr lang="en-GB" sz="2800" b="1" noProof="0" dirty="0" err="1" smtClean="0"/>
              <a:t>interna</a:t>
            </a:r>
            <a:r>
              <a:rPr lang="lv-LV" sz="2800" b="1" noProof="0" dirty="0" smtClean="0"/>
              <a:t>c</a:t>
            </a:r>
            <a:r>
              <a:rPr lang="en-GB" sz="2800" b="1" noProof="0" dirty="0" err="1" smtClean="0"/>
              <a:t>ionali</a:t>
            </a:r>
            <a:r>
              <a:rPr lang="lv-LV" sz="2800" b="1" noProof="0" dirty="0" err="1" smtClean="0"/>
              <a:t>zācijai</a:t>
            </a:r>
            <a:r>
              <a:rPr lang="en-GB" sz="2800" b="1" noProof="0" dirty="0" smtClean="0"/>
              <a:t> </a:t>
            </a:r>
            <a:r>
              <a:rPr lang="lv-LV" sz="2800" b="1" noProof="0" dirty="0" smtClean="0"/>
              <a:t> </a:t>
            </a:r>
            <a:r>
              <a:rPr lang="en-GB" sz="2800" noProof="0" dirty="0" smtClean="0"/>
              <a:t>2013/14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lv-LV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771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976312"/>
            <a:ext cx="9217024" cy="569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0" y="548680"/>
            <a:ext cx="709228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89040"/>
            <a:ext cx="709228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576064"/>
          </a:xfrm>
        </p:spPr>
        <p:txBody>
          <a:bodyPr>
            <a:normAutofit fontScale="90000"/>
          </a:bodyPr>
          <a:lstStyle/>
          <a:p>
            <a:r>
              <a:rPr lang="lv-LV" sz="2400" b="1" noProof="0" dirty="0" smtClean="0">
                <a:solidFill>
                  <a:srgbClr val="FF0000"/>
                </a:solidFill>
              </a:rPr>
              <a:t>IENĀKOŠIE</a:t>
            </a:r>
            <a:r>
              <a:rPr lang="en-GB" sz="2400" b="1" noProof="0" dirty="0" smtClean="0"/>
              <a:t> </a:t>
            </a:r>
            <a:r>
              <a:rPr lang="lv-LV" sz="2400" b="1" noProof="0" dirty="0" smtClean="0"/>
              <a:t>pastāvīgie studenti</a:t>
            </a:r>
            <a:r>
              <a:rPr lang="en-GB" sz="2400" b="1" noProof="0" dirty="0" smtClean="0">
                <a:solidFill>
                  <a:srgbClr val="FF0000"/>
                </a:solidFill>
              </a:rPr>
              <a:t> </a:t>
            </a:r>
            <a:r>
              <a:rPr lang="lv-LV" sz="2400" b="1" noProof="0" dirty="0" smtClean="0"/>
              <a:t>no </a:t>
            </a:r>
            <a:r>
              <a:rPr lang="lv-LV" sz="2400" b="1" noProof="0" dirty="0" smtClean="0">
                <a:solidFill>
                  <a:srgbClr val="FF0000"/>
                </a:solidFill>
              </a:rPr>
              <a:t>ārpus</a:t>
            </a:r>
            <a:r>
              <a:rPr lang="en-GB" sz="2400" b="1" noProof="0" dirty="0" smtClean="0">
                <a:solidFill>
                  <a:srgbClr val="FF0000"/>
                </a:solidFill>
              </a:rPr>
              <a:t> EHEA</a:t>
            </a:r>
            <a:r>
              <a:rPr lang="en-GB" sz="2400" b="1" noProof="0" dirty="0" smtClean="0"/>
              <a:t> </a:t>
            </a:r>
            <a:r>
              <a:rPr lang="lv-LV" sz="2400" b="1" noProof="0" dirty="0" smtClean="0"/>
              <a:t>pēc</a:t>
            </a:r>
            <a:r>
              <a:rPr lang="en-GB" sz="2400" b="1" noProof="0" dirty="0" smtClean="0"/>
              <a:t> </a:t>
            </a:r>
            <a:r>
              <a:rPr lang="lv-LV" sz="2400" b="1" u="sng" noProof="0" dirty="0" smtClean="0">
                <a:solidFill>
                  <a:srgbClr val="C00000"/>
                </a:solidFill>
              </a:rPr>
              <a:t>saņēmējvalsts</a:t>
            </a:r>
            <a:r>
              <a:rPr lang="en-GB" sz="2400" b="1" noProof="0" dirty="0" smtClean="0"/>
              <a:t>,</a:t>
            </a:r>
            <a:r>
              <a:rPr lang="lv-LV" sz="2400" b="1" noProof="0" dirty="0" smtClean="0"/>
              <a:t> </a:t>
            </a:r>
            <a:r>
              <a:rPr lang="en-GB" sz="2000" b="1" noProof="0" dirty="0" smtClean="0"/>
              <a:t>2011/12</a:t>
            </a:r>
            <a:r>
              <a:rPr lang="en-GB" sz="2400" b="1" noProof="0" dirty="0" smtClean="0"/>
              <a:t> </a:t>
            </a:r>
            <a:endParaRPr lang="en-GB" sz="2400" noProof="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1504" y="3356992"/>
            <a:ext cx="82296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400" b="1" dirty="0" smtClean="0">
                <a:solidFill>
                  <a:srgbClr val="C00000"/>
                </a:solidFill>
              </a:rPr>
              <a:t>IZEJOŠIE </a:t>
            </a:r>
            <a:r>
              <a:rPr lang="lv-LV" sz="2400" b="1" dirty="0"/>
              <a:t>pastāvīgie </a:t>
            </a:r>
            <a:r>
              <a:rPr lang="en-US" sz="2400" b="1" dirty="0" smtClean="0"/>
              <a:t>student</a:t>
            </a:r>
            <a:r>
              <a:rPr lang="lv-LV" sz="2400" b="1" dirty="0" smtClean="0"/>
              <a:t>i kas studē ārpus</a:t>
            </a:r>
            <a:r>
              <a:rPr lang="en-US" sz="2400" dirty="0" smtClean="0"/>
              <a:t> </a:t>
            </a:r>
            <a:r>
              <a:rPr lang="en-US" sz="2800" dirty="0" smtClean="0"/>
              <a:t>EHEA</a:t>
            </a:r>
            <a:r>
              <a:rPr lang="en-US" sz="2800" dirty="0"/>
              <a:t>, </a:t>
            </a:r>
            <a:r>
              <a:rPr lang="en-US" sz="2100" dirty="0"/>
              <a:t>2011/12</a:t>
            </a:r>
            <a:r>
              <a:rPr lang="en-US" sz="1800" b="1" dirty="0" smtClean="0"/>
              <a:t> </a:t>
            </a:r>
            <a:endParaRPr lang="lv-LV" sz="3300" dirty="0"/>
          </a:p>
        </p:txBody>
      </p:sp>
      <p:sp>
        <p:nvSpPr>
          <p:cNvPr id="3" name="Oval 2"/>
          <p:cNvSpPr/>
          <p:nvPr/>
        </p:nvSpPr>
        <p:spPr>
          <a:xfrm>
            <a:off x="8460432" y="6453336"/>
            <a:ext cx="648072" cy="40466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2596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207" y="1196752"/>
            <a:ext cx="8568952" cy="864096"/>
          </a:xfrm>
        </p:spPr>
        <p:txBody>
          <a:bodyPr>
            <a:noAutofit/>
          </a:bodyPr>
          <a:lstStyle/>
          <a:p>
            <a:r>
              <a:rPr lang="lv-LV" sz="2800" b="1" dirty="0" smtClean="0"/>
              <a:t>(I) Studiju kvalitātes </a:t>
            </a:r>
            <a:r>
              <a:rPr lang="lv-LV" sz="2800" b="1" dirty="0"/>
              <a:t>un </a:t>
            </a:r>
            <a:r>
              <a:rPr lang="lv-LV" sz="2800" b="1" dirty="0" smtClean="0"/>
              <a:t>tās atbilstīguma </a:t>
            </a:r>
            <a:r>
              <a:rPr lang="lv-LV" sz="2800" b="1" dirty="0"/>
              <a:t>palielināšana</a:t>
            </a:r>
            <a:endParaRPr lang="en-GB" sz="2800" b="1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988840"/>
            <a:ext cx="8784976" cy="4752528"/>
          </a:xfrm>
        </p:spPr>
        <p:txBody>
          <a:bodyPr>
            <a:normAutofit/>
          </a:bodyPr>
          <a:lstStyle/>
          <a:p>
            <a:pPr lvl="0"/>
            <a:r>
              <a:rPr lang="lv-LV" dirty="0"/>
              <a:t>i</a:t>
            </a:r>
            <a:r>
              <a:rPr lang="lv-LV" dirty="0" smtClean="0"/>
              <a:t>eviest</a:t>
            </a:r>
            <a:r>
              <a:rPr lang="lv-LV" b="1" dirty="0" smtClean="0"/>
              <a:t> pedagoģiskas </a:t>
            </a:r>
            <a:r>
              <a:rPr lang="lv-LV" b="1" dirty="0"/>
              <a:t>inovācijas </a:t>
            </a:r>
            <a:r>
              <a:rPr lang="lv-LV" dirty="0" err="1"/>
              <a:t>studentcentrētā</a:t>
            </a:r>
            <a:r>
              <a:rPr lang="lv-LV" dirty="0"/>
              <a:t> </a:t>
            </a:r>
            <a:r>
              <a:rPr lang="lv-LV" dirty="0" smtClean="0"/>
              <a:t>vidē,</a:t>
            </a:r>
          </a:p>
          <a:p>
            <a:pPr lvl="0"/>
            <a:r>
              <a:rPr lang="lv-LV" dirty="0" smtClean="0"/>
              <a:t>izmantot </a:t>
            </a:r>
            <a:r>
              <a:rPr lang="lv-LV" b="1" dirty="0"/>
              <a:t>digitālo tehnoloģiju </a:t>
            </a:r>
            <a:r>
              <a:rPr lang="lv-LV" dirty="0"/>
              <a:t>potenciālās </a:t>
            </a:r>
            <a:r>
              <a:rPr lang="lv-LV" dirty="0" smtClean="0"/>
              <a:t>priekšrocības</a:t>
            </a:r>
          </a:p>
          <a:p>
            <a:pPr lvl="0"/>
            <a:r>
              <a:rPr lang="lv-LV" dirty="0" smtClean="0"/>
              <a:t>veicināsim saikni </a:t>
            </a:r>
            <a:r>
              <a:rPr lang="lv-LV" dirty="0"/>
              <a:t>starp </a:t>
            </a:r>
            <a:r>
              <a:rPr lang="lv-LV" b="1" dirty="0" smtClean="0"/>
              <a:t>studijām </a:t>
            </a:r>
            <a:r>
              <a:rPr lang="lv-LV" b="1" dirty="0"/>
              <a:t>un pētniecību</a:t>
            </a:r>
            <a:r>
              <a:rPr lang="lv-LV" dirty="0"/>
              <a:t> </a:t>
            </a:r>
            <a:endParaRPr lang="lv-LV" dirty="0" smtClean="0"/>
          </a:p>
          <a:p>
            <a:pPr lvl="0"/>
            <a:r>
              <a:rPr lang="lv-LV" dirty="0" smtClean="0"/>
              <a:t>stimulēt </a:t>
            </a:r>
            <a:r>
              <a:rPr lang="lv-LV" b="1" dirty="0" smtClean="0"/>
              <a:t>radošumu</a:t>
            </a:r>
            <a:r>
              <a:rPr lang="lv-LV" b="1" dirty="0"/>
              <a:t>, </a:t>
            </a:r>
            <a:r>
              <a:rPr lang="lv-LV" b="1" dirty="0" smtClean="0"/>
              <a:t>inovācijas, uzņēmējdarbības</a:t>
            </a:r>
            <a:r>
              <a:rPr lang="lv-LV" dirty="0" smtClean="0"/>
              <a:t> prasmes </a:t>
            </a:r>
          </a:p>
          <a:p>
            <a:pPr lvl="0"/>
            <a:r>
              <a:rPr lang="lv-LV" dirty="0" smtClean="0"/>
              <a:t>palīgpasākumi: </a:t>
            </a:r>
          </a:p>
          <a:p>
            <a:pPr marL="400050" lvl="1" indent="0">
              <a:buNone/>
            </a:pPr>
            <a:r>
              <a:rPr lang="lv-LV" sz="2800" dirty="0"/>
              <a:t> </a:t>
            </a:r>
            <a:r>
              <a:rPr lang="lv-LV" sz="2800" dirty="0" smtClean="0"/>
              <a:t> - veidot caurskatāmus </a:t>
            </a:r>
            <a:r>
              <a:rPr lang="lv-LV" sz="2800" b="1" dirty="0"/>
              <a:t>studiju </a:t>
            </a:r>
            <a:r>
              <a:rPr lang="lv-LV" sz="2800" b="1" dirty="0" smtClean="0"/>
              <a:t>rezultātus</a:t>
            </a:r>
            <a:r>
              <a:rPr lang="lv-LV" sz="2800" dirty="0" smtClean="0"/>
              <a:t>, </a:t>
            </a:r>
          </a:p>
          <a:p>
            <a:pPr marL="400050" lvl="1" indent="0">
              <a:buNone/>
            </a:pPr>
            <a:r>
              <a:rPr lang="lv-LV" sz="2800" dirty="0"/>
              <a:t> </a:t>
            </a:r>
            <a:r>
              <a:rPr lang="lv-LV" sz="2800" dirty="0" smtClean="0"/>
              <a:t> - elastīgus </a:t>
            </a:r>
            <a:r>
              <a:rPr lang="lv-LV" sz="2800" b="1" dirty="0"/>
              <a:t>mācīšanās </a:t>
            </a:r>
            <a:r>
              <a:rPr lang="lv-LV" sz="2800" b="1" dirty="0" smtClean="0"/>
              <a:t>ceļus</a:t>
            </a:r>
            <a:r>
              <a:rPr lang="lv-LV" sz="2800" dirty="0" smtClean="0"/>
              <a:t> </a:t>
            </a:r>
            <a:r>
              <a:rPr lang="lv-LV" sz="2800" dirty="0"/>
              <a:t>un </a:t>
            </a:r>
            <a:endParaRPr lang="lv-LV" sz="2800" dirty="0" smtClean="0"/>
          </a:p>
          <a:p>
            <a:pPr marL="400050" lvl="1" indent="0">
              <a:buNone/>
            </a:pPr>
            <a:r>
              <a:rPr lang="lv-LV" sz="2800" dirty="0"/>
              <a:t> </a:t>
            </a:r>
            <a:r>
              <a:rPr lang="lv-LV" sz="2800" dirty="0" smtClean="0"/>
              <a:t> - piemērotas sekmju </a:t>
            </a:r>
            <a:r>
              <a:rPr lang="lv-LV" sz="2800" b="1" dirty="0" smtClean="0"/>
              <a:t>novērtēšanas metodes</a:t>
            </a:r>
            <a:endParaRPr lang="lv-LV" sz="2800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332656"/>
            <a:ext cx="856895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4000" b="1" dirty="0" smtClean="0"/>
              <a:t>Erevānas ministru komunikē prioritātes 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2800" b="1" dirty="0" smtClean="0"/>
              <a:t>2015-2018. gada posmam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40462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Content Placeholder 3"/>
          <p:cNvSpPr>
            <a:spLocks noGrp="1"/>
          </p:cNvSpPr>
          <p:nvPr>
            <p:ph sz="half" idx="2"/>
          </p:nvPr>
        </p:nvSpPr>
        <p:spPr>
          <a:xfrm>
            <a:off x="251520" y="836712"/>
            <a:ext cx="8712968" cy="60212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noProof="0" dirty="0" smtClean="0">
                <a:solidFill>
                  <a:schemeClr val="tx2">
                    <a:lumMod val="50000"/>
                  </a:schemeClr>
                </a:solidFill>
              </a:rPr>
              <a:t>Caurskatāmas un salīdzināmas grādu sistēmas </a:t>
            </a:r>
            <a:r>
              <a:rPr lang="lv-LV" sz="2600" b="1" noProof="0" dirty="0" err="1" smtClean="0">
                <a:solidFill>
                  <a:schemeClr val="tx2">
                    <a:lumMod val="50000"/>
                  </a:schemeClr>
                </a:solidFill>
              </a:rPr>
              <a:t>Eirop</a:t>
            </a: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ā</a:t>
            </a:r>
            <a:endParaRPr lang="en-GB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noProof="0" dirty="0" smtClean="0">
                <a:solidFill>
                  <a:schemeClr val="tx2">
                    <a:lumMod val="50000"/>
                  </a:schemeClr>
                </a:solidFill>
              </a:rPr>
              <a:t>Sadarbība kvalitātes nodrošināšanā</a:t>
            </a:r>
            <a:endParaRPr lang="en-GB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Grādu, kredītpunktu un iepriekš iegūtās izglītības atzīšana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600" b="1" noProof="0" dirty="0" smtClean="0">
                <a:solidFill>
                  <a:schemeClr val="tx2">
                    <a:lumMod val="50000"/>
                  </a:schemeClr>
                </a:solidFill>
              </a:rPr>
              <a:t>Implementation of the ECTS</a:t>
            </a:r>
            <a:endParaRPr lang="lv-LV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noProof="0" dirty="0" smtClean="0">
                <a:solidFill>
                  <a:schemeClr val="tx2">
                    <a:lumMod val="50000"/>
                  </a:schemeClr>
                </a:solidFill>
              </a:rPr>
              <a:t>Kvalifikāciju </a:t>
            </a:r>
            <a:r>
              <a:rPr lang="lv-LV" sz="2600" b="1" noProof="0" dirty="0" err="1" smtClean="0">
                <a:solidFill>
                  <a:schemeClr val="tx2">
                    <a:lumMod val="50000"/>
                  </a:schemeClr>
                </a:solidFill>
              </a:rPr>
              <a:t>ietvarstruktūras</a:t>
            </a:r>
            <a:endParaRPr lang="lv-LV" sz="2600" b="1" noProof="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en-GB" sz="2600" b="1" dirty="0" err="1" smtClean="0">
                <a:solidFill>
                  <a:schemeClr val="tx2">
                    <a:lumMod val="50000"/>
                  </a:schemeClr>
                </a:solidFill>
              </a:rPr>
              <a:t>Studentcentr</a:t>
            </a:r>
            <a:r>
              <a:rPr lang="lv-LV" sz="2600" b="1" dirty="0" err="1" smtClean="0">
                <a:solidFill>
                  <a:schemeClr val="tx2">
                    <a:lumMod val="50000"/>
                  </a:schemeClr>
                </a:solidFill>
              </a:rPr>
              <a:t>ētā</a:t>
            </a: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 izglītība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Mūžizglītības integrēšana augstākajā izglītībā</a:t>
            </a: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Absolventu </a:t>
            </a:r>
            <a:r>
              <a:rPr lang="lv-LV" sz="2600" b="1" dirty="0" err="1">
                <a:solidFill>
                  <a:schemeClr val="tx2">
                    <a:lumMod val="50000"/>
                  </a:schemeClr>
                </a:solidFill>
              </a:rPr>
              <a:t>nodarbināmība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>
                <a:solidFill>
                  <a:schemeClr val="tx2">
                    <a:lumMod val="50000"/>
                  </a:schemeClr>
                </a:solidFill>
              </a:rPr>
              <a:t>Studentu un mācībspēku mobilitāte</a:t>
            </a:r>
            <a:endParaRPr lang="en-GB" sz="30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Sociālā dimensija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Globālā dimensija</a:t>
            </a:r>
            <a:endParaRPr lang="en-GB" sz="2600" b="1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500"/>
              </a:spcAft>
            </a:pPr>
            <a:r>
              <a:rPr lang="lv-LV" sz="2600" b="1" dirty="0" smtClean="0">
                <a:solidFill>
                  <a:schemeClr val="tx2">
                    <a:lumMod val="50000"/>
                  </a:schemeClr>
                </a:solidFill>
              </a:rPr>
              <a:t>Internacionalizācija</a:t>
            </a:r>
            <a:endParaRPr lang="en-GB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68661" y="176333"/>
            <a:ext cx="853472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200"/>
              </a:spcAft>
            </a:pPr>
            <a:r>
              <a:rPr lang="lv-LV" sz="3600" b="1" dirty="0" smtClean="0"/>
              <a:t>Boloņas procesa darba virzieni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2514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</p:spPr>
        <p:txBody>
          <a:bodyPr>
            <a:noAutofit/>
          </a:bodyPr>
          <a:lstStyle/>
          <a:p>
            <a:r>
              <a:rPr lang="lv-LV" sz="3200" b="1" dirty="0" smtClean="0"/>
              <a:t>(II) veicināt </a:t>
            </a:r>
            <a:r>
              <a:rPr lang="lv-LV" sz="3200" b="1" dirty="0"/>
              <a:t>absolventu </a:t>
            </a:r>
            <a:r>
              <a:rPr lang="lv-LV" sz="3200" b="1" dirty="0" err="1" smtClean="0"/>
              <a:t>nodarbināmību</a:t>
            </a:r>
            <a:r>
              <a:rPr lang="lv-LV" sz="3200" b="1" dirty="0" smtClean="0"/>
              <a:t/>
            </a:r>
            <a:br>
              <a:rPr lang="lv-LV" sz="3200" b="1" dirty="0" smtClean="0"/>
            </a:br>
            <a:r>
              <a:rPr lang="lv-LV" sz="2800" b="1" dirty="0"/>
              <a:t>darba dzīves garumā un </a:t>
            </a:r>
            <a:r>
              <a:rPr lang="lv-LV" sz="2800" b="1" dirty="0" smtClean="0"/>
              <a:t>mainīgajos </a:t>
            </a:r>
            <a:r>
              <a:rPr lang="lv-LV" sz="2800" b="1" dirty="0"/>
              <a:t>darba tirgus apstākļos</a:t>
            </a:r>
            <a:endParaRPr lang="en-GB" sz="2800" b="1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8784976" cy="5328592"/>
          </a:xfrm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lv-LV" dirty="0" smtClean="0"/>
              <a:t>Pēc katra cikla absolventiem jāpiemīt piemērotām </a:t>
            </a:r>
            <a:r>
              <a:rPr lang="lv-LV" dirty="0"/>
              <a:t>kompetences, </a:t>
            </a:r>
            <a:r>
              <a:rPr lang="lv-LV" dirty="0" smtClean="0"/>
              <a:t>kas ļauj iesaistīties </a:t>
            </a:r>
            <a:r>
              <a:rPr lang="lv-LV" dirty="0"/>
              <a:t>darba </a:t>
            </a:r>
            <a:r>
              <a:rPr lang="lv-LV" dirty="0" smtClean="0"/>
              <a:t>tirgū, </a:t>
            </a:r>
          </a:p>
          <a:p>
            <a:pPr lvl="0">
              <a:spcBef>
                <a:spcPts val="1000"/>
              </a:spcBef>
            </a:pPr>
            <a:r>
              <a:rPr lang="lv-LV" dirty="0" smtClean="0"/>
              <a:t>lai absolventi </a:t>
            </a:r>
            <a:r>
              <a:rPr lang="lv-LV" dirty="0"/>
              <a:t>spētu </a:t>
            </a:r>
            <a:r>
              <a:rPr lang="lv-LV" b="1" dirty="0"/>
              <a:t>vēlāk</a:t>
            </a:r>
            <a:r>
              <a:rPr lang="lv-LV" dirty="0"/>
              <a:t> darba dzīvē </a:t>
            </a:r>
            <a:r>
              <a:rPr lang="lv-LV" b="1" dirty="0" smtClean="0"/>
              <a:t>paši attīstīt </a:t>
            </a:r>
            <a:r>
              <a:rPr lang="lv-LV" dirty="0" smtClean="0"/>
              <a:t>jaunas, </a:t>
            </a:r>
            <a:r>
              <a:rPr lang="lv-LV" b="1" dirty="0" smtClean="0"/>
              <a:t>kompetences</a:t>
            </a:r>
            <a:r>
              <a:rPr lang="lv-LV" dirty="0" smtClean="0"/>
              <a:t>. </a:t>
            </a:r>
          </a:p>
          <a:p>
            <a:pPr lvl="0">
              <a:spcBef>
                <a:spcPts val="1000"/>
              </a:spcBef>
            </a:pPr>
            <a:r>
              <a:rPr lang="lv-LV" dirty="0" smtClean="0"/>
              <a:t>Mēs [ministri] stiprināsim </a:t>
            </a:r>
            <a:r>
              <a:rPr lang="lv-LV" b="1" dirty="0" smtClean="0"/>
              <a:t>dialogu </a:t>
            </a:r>
            <a:r>
              <a:rPr lang="lv-LV" b="1" dirty="0"/>
              <a:t>ar darba devējiem</a:t>
            </a:r>
            <a:r>
              <a:rPr lang="lv-LV" dirty="0"/>
              <a:t>, </a:t>
            </a:r>
            <a:endParaRPr lang="lv-LV" dirty="0" smtClean="0"/>
          </a:p>
          <a:p>
            <a:pPr lvl="1">
              <a:spcBef>
                <a:spcPts val="1000"/>
              </a:spcBef>
            </a:pPr>
            <a:r>
              <a:rPr lang="lv-LV" sz="2800" dirty="0" smtClean="0"/>
              <a:t>veidojot programmas </a:t>
            </a:r>
            <a:r>
              <a:rPr lang="lv-LV" sz="2800" dirty="0"/>
              <a:t>ar </a:t>
            </a:r>
            <a:r>
              <a:rPr lang="lv-LV" sz="2800" b="1" dirty="0" smtClean="0"/>
              <a:t>teorijas </a:t>
            </a:r>
            <a:r>
              <a:rPr lang="lv-LV" sz="2800" b="1" dirty="0"/>
              <a:t>un prakses </a:t>
            </a:r>
            <a:r>
              <a:rPr lang="lv-LV" sz="2800" b="1" dirty="0" smtClean="0"/>
              <a:t>līdzsvaru</a:t>
            </a:r>
            <a:r>
              <a:rPr lang="lv-LV" sz="2800" dirty="0"/>
              <a:t>; </a:t>
            </a:r>
            <a:endParaRPr lang="lv-LV" sz="2800" dirty="0" smtClean="0"/>
          </a:p>
          <a:p>
            <a:pPr lvl="1">
              <a:spcBef>
                <a:spcPts val="1000"/>
              </a:spcBef>
            </a:pPr>
            <a:r>
              <a:rPr lang="lv-LV" sz="2800" dirty="0" smtClean="0"/>
              <a:t>veicinot </a:t>
            </a:r>
            <a:r>
              <a:rPr lang="lv-LV" sz="2800" dirty="0"/>
              <a:t>studentu </a:t>
            </a:r>
            <a:r>
              <a:rPr lang="lv-LV" sz="2800" b="1" dirty="0"/>
              <a:t>uzņēmējdarbības un inovācijas prasmes</a:t>
            </a:r>
            <a:r>
              <a:rPr lang="lv-LV" sz="2800" dirty="0"/>
              <a:t> </a:t>
            </a:r>
            <a:endParaRPr lang="lv-LV" sz="2800" dirty="0" smtClean="0"/>
          </a:p>
          <a:p>
            <a:pPr lvl="1">
              <a:spcBef>
                <a:spcPts val="1000"/>
              </a:spcBef>
            </a:pPr>
            <a:r>
              <a:rPr lang="lv-LV" sz="2800" b="1" dirty="0" smtClean="0"/>
              <a:t>sekojot </a:t>
            </a:r>
            <a:r>
              <a:rPr lang="lv-LV" sz="2800" b="1" dirty="0"/>
              <a:t>līdzi absolventu karjeras </a:t>
            </a:r>
            <a:r>
              <a:rPr lang="lv-LV" sz="2800" b="1" dirty="0" smtClean="0"/>
              <a:t>attīstībai</a:t>
            </a:r>
            <a:r>
              <a:rPr lang="lv-LV" sz="2800" dirty="0" smtClean="0"/>
              <a:t>. 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00261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2" cy="1368152"/>
          </a:xfrm>
        </p:spPr>
        <p:txBody>
          <a:bodyPr>
            <a:noAutofit/>
          </a:bodyPr>
          <a:lstStyle/>
          <a:p>
            <a:r>
              <a:rPr lang="lv-LV" sz="2800" b="1" dirty="0"/>
              <a:t>Padarīt iekļaujošas </a:t>
            </a:r>
            <a:r>
              <a:rPr lang="lv-LV" sz="2800" b="1" dirty="0" smtClean="0"/>
              <a:t>augstākās izglītības </a:t>
            </a:r>
            <a:r>
              <a:rPr lang="lv-LV" sz="2800" b="1" dirty="0"/>
              <a:t>sistēmas </a:t>
            </a:r>
            <a:r>
              <a:rPr lang="lv-LV" sz="2800" b="1" dirty="0" smtClean="0"/>
              <a:t/>
            </a:r>
            <a:br>
              <a:rPr lang="lv-LV" sz="2800" b="1" dirty="0" smtClean="0"/>
            </a:br>
            <a:r>
              <a:rPr lang="lv-LV" sz="2800" dirty="0"/>
              <a:t>jo </a:t>
            </a:r>
            <a:r>
              <a:rPr lang="lv-LV" sz="2800" dirty="0" smtClean="0"/>
              <a:t>sabiedrības kļūst </a:t>
            </a:r>
            <a:r>
              <a:rPr lang="lv-LV" sz="2800" dirty="0"/>
              <a:t>arvien </a:t>
            </a:r>
            <a:r>
              <a:rPr lang="lv-LV" sz="2800" dirty="0" err="1"/>
              <a:t>daudzveidīgākas</a:t>
            </a:r>
            <a:r>
              <a:rPr lang="lv-LV" sz="2800" dirty="0"/>
              <a:t>, notiek demogrāfiskas </a:t>
            </a:r>
            <a:r>
              <a:rPr lang="lv-LV" sz="2800" dirty="0" smtClean="0"/>
              <a:t>pārmaiņas un imigrācija</a:t>
            </a:r>
            <a:endParaRPr lang="en-GB" sz="2800" b="1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628800"/>
            <a:ext cx="8712968" cy="5112568"/>
          </a:xfrm>
        </p:spPr>
        <p:txBody>
          <a:bodyPr>
            <a:normAutofit fontScale="92500"/>
          </a:bodyPr>
          <a:lstStyle/>
          <a:p>
            <a:pPr marL="0" lvl="0" indent="0">
              <a:buNone/>
            </a:pPr>
            <a:r>
              <a:rPr lang="lv-LV" dirty="0" smtClean="0"/>
              <a:t>Mēs atbalstīsim</a:t>
            </a:r>
          </a:p>
          <a:p>
            <a:r>
              <a:rPr lang="lv-LV" dirty="0" smtClean="0"/>
              <a:t>studiju organizāciju, kura ir </a:t>
            </a:r>
            <a:r>
              <a:rPr lang="lv-LV" b="1" dirty="0" smtClean="0"/>
              <a:t>piemērota</a:t>
            </a:r>
            <a:r>
              <a:rPr lang="lv-LV" dirty="0" smtClean="0"/>
              <a:t> </a:t>
            </a:r>
            <a:r>
              <a:rPr lang="lv-LV" b="1" dirty="0"/>
              <a:t>dažādu tipu </a:t>
            </a:r>
            <a:r>
              <a:rPr lang="lv-LV" b="1" dirty="0" err="1" smtClean="0"/>
              <a:t>studēšajiem</a:t>
            </a:r>
            <a:r>
              <a:rPr lang="lv-LV" dirty="0" smtClean="0"/>
              <a:t>, t.sk. mūžizglītībā</a:t>
            </a:r>
            <a:r>
              <a:rPr lang="lv-LV" dirty="0"/>
              <a:t>. </a:t>
            </a:r>
            <a:endParaRPr lang="lv-LV" dirty="0" smtClean="0"/>
          </a:p>
          <a:p>
            <a:r>
              <a:rPr lang="lv-LV" b="1" dirty="0" smtClean="0"/>
              <a:t>iespējas </a:t>
            </a:r>
            <a:r>
              <a:rPr lang="lv-LV" dirty="0" smtClean="0"/>
              <a:t>studentiem</a:t>
            </a:r>
            <a:r>
              <a:rPr lang="lv-LV" dirty="0"/>
              <a:t>, kuri ir </a:t>
            </a:r>
            <a:r>
              <a:rPr lang="lv-LV" b="1" dirty="0"/>
              <a:t>nelabvēlīgākā sociālajā</a:t>
            </a:r>
            <a:r>
              <a:rPr lang="lv-LV" dirty="0"/>
              <a:t> </a:t>
            </a:r>
            <a:r>
              <a:rPr lang="lv-LV" b="1" dirty="0"/>
              <a:t>situācijā</a:t>
            </a:r>
            <a:r>
              <a:rPr lang="lv-LV" dirty="0" smtClean="0"/>
              <a:t>,</a:t>
            </a:r>
          </a:p>
          <a:p>
            <a:r>
              <a:rPr lang="lv-LV" b="1" dirty="0" smtClean="0"/>
              <a:t>mobilitātes</a:t>
            </a:r>
            <a:r>
              <a:rPr lang="lv-LV" dirty="0" smtClean="0"/>
              <a:t> </a:t>
            </a:r>
            <a:r>
              <a:rPr lang="lv-LV" dirty="0"/>
              <a:t>iespējas studentiem un mācībspēkiem </a:t>
            </a:r>
            <a:r>
              <a:rPr lang="lv-LV" b="1" dirty="0"/>
              <a:t>no konfliktu </a:t>
            </a:r>
            <a:r>
              <a:rPr lang="lv-LV" b="1" dirty="0" smtClean="0"/>
              <a:t>zonām</a:t>
            </a:r>
            <a:r>
              <a:rPr lang="lv-LV" dirty="0" smtClean="0"/>
              <a:t>, </a:t>
            </a:r>
          </a:p>
          <a:p>
            <a:r>
              <a:rPr lang="lv-LV" dirty="0" smtClean="0"/>
              <a:t>lai tiem </a:t>
            </a:r>
            <a:r>
              <a:rPr lang="lv-LV" dirty="0"/>
              <a:t>būtu </a:t>
            </a:r>
            <a:r>
              <a:rPr lang="lv-LV" b="1" dirty="0"/>
              <a:t>iespējams atgriezties savās mājās</a:t>
            </a:r>
            <a:r>
              <a:rPr lang="lv-LV" dirty="0"/>
              <a:t>, kad </a:t>
            </a:r>
            <a:r>
              <a:rPr lang="lv-LV" dirty="0" smtClean="0"/>
              <a:t>to atļaus apstākļi </a:t>
            </a:r>
            <a:r>
              <a:rPr lang="lv-LV" dirty="0"/>
              <a:t>. </a:t>
            </a:r>
            <a:endParaRPr lang="lv-LV" dirty="0" smtClean="0"/>
          </a:p>
          <a:p>
            <a:r>
              <a:rPr lang="lv-LV" b="1" dirty="0" smtClean="0"/>
              <a:t>skolotāju izglītības studentu mobilitāti</a:t>
            </a:r>
            <a:r>
              <a:rPr lang="lv-LV" dirty="0"/>
              <a:t>, ņemot vērā nozīmīgo lomu, kura būs šiem studentiem, izglītojot Eiropas nākamās paaudzes.</a:t>
            </a:r>
          </a:p>
        </p:txBody>
      </p:sp>
    </p:spTree>
    <p:extLst>
      <p:ext uri="{BB962C8B-B14F-4D97-AF65-F5344CB8AC3E}">
        <p14:creationId xmlns:p14="http://schemas.microsoft.com/office/powerpoint/2010/main" val="28510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03" y="116632"/>
            <a:ext cx="8865692" cy="576064"/>
          </a:xfrm>
        </p:spPr>
        <p:txBody>
          <a:bodyPr>
            <a:noAutofit/>
          </a:bodyPr>
          <a:lstStyle/>
          <a:p>
            <a:r>
              <a:rPr lang="lv-LV" sz="3200" b="1" dirty="0" smtClean="0"/>
              <a:t>Reformu </a:t>
            </a:r>
            <a:r>
              <a:rPr lang="lv-LV" sz="3200" b="1" dirty="0"/>
              <a:t>īstenošana, </a:t>
            </a:r>
            <a:r>
              <a:rPr lang="lv-LV" sz="3200" b="1" dirty="0" smtClean="0"/>
              <a:t>kuras daļā valstu nav ieviestas</a:t>
            </a:r>
            <a:endParaRPr lang="en-GB" sz="3200" b="1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0802" y="836712"/>
            <a:ext cx="8865693" cy="607383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lv-LV" dirty="0"/>
              <a:t>Reformu neīstenošana </a:t>
            </a:r>
            <a:r>
              <a:rPr lang="lv-LV" dirty="0" smtClean="0"/>
              <a:t>daļā valstu </a:t>
            </a:r>
            <a:r>
              <a:rPr lang="lv-LV" dirty="0"/>
              <a:t>mazina </a:t>
            </a:r>
            <a:r>
              <a:rPr lang="lv-LV" dirty="0" smtClean="0"/>
              <a:t>ticību </a:t>
            </a:r>
            <a:r>
              <a:rPr lang="lv-LV" i="1" dirty="0" smtClean="0"/>
              <a:t>EAIT</a:t>
            </a:r>
            <a:r>
              <a:rPr lang="lv-LV" dirty="0" smtClean="0"/>
              <a:t>.</a:t>
            </a:r>
          </a:p>
          <a:p>
            <a:pPr marL="0" lvl="0" indent="0">
              <a:buNone/>
            </a:pPr>
            <a:r>
              <a:rPr lang="lv-LV" b="1" dirty="0" smtClean="0"/>
              <a:t>EAIT </a:t>
            </a:r>
            <a:r>
              <a:rPr lang="lv-LV" b="1" dirty="0"/>
              <a:t>stūrakmeņi</a:t>
            </a:r>
            <a:r>
              <a:rPr lang="lv-LV" dirty="0"/>
              <a:t> </a:t>
            </a:r>
            <a:r>
              <a:rPr lang="lv-LV" dirty="0" smtClean="0"/>
              <a:t>ir: kopīga grādu </a:t>
            </a:r>
            <a:r>
              <a:rPr lang="lv-LV" dirty="0"/>
              <a:t>struktūra un </a:t>
            </a:r>
            <a:r>
              <a:rPr lang="lv-LV" dirty="0" smtClean="0"/>
              <a:t>ECTS, kvalitātes </a:t>
            </a:r>
            <a:r>
              <a:rPr lang="lv-LV" dirty="0"/>
              <a:t>nodrošināšanas standarti </a:t>
            </a:r>
            <a:r>
              <a:rPr lang="lv-LV" dirty="0" smtClean="0"/>
              <a:t>- ESG, mobilitātes veicināšana, kopējās </a:t>
            </a:r>
            <a:r>
              <a:rPr lang="lv-LV" dirty="0"/>
              <a:t>programmas un grādi. </a:t>
            </a:r>
            <a:endParaRPr lang="lv-LV" dirty="0" smtClean="0"/>
          </a:p>
          <a:p>
            <a:pPr marL="0" lvl="0" indent="0">
              <a:buNone/>
            </a:pPr>
            <a:r>
              <a:rPr lang="lv-LV" dirty="0" smtClean="0"/>
              <a:t>Mēs </a:t>
            </a:r>
          </a:p>
          <a:p>
            <a:r>
              <a:rPr lang="lv-LV" dirty="0" smtClean="0"/>
              <a:t>izstrādāsim </a:t>
            </a:r>
            <a:r>
              <a:rPr lang="lv-LV" dirty="0"/>
              <a:t>iedarbīgāku politiku </a:t>
            </a:r>
            <a:r>
              <a:rPr lang="lv-LV" b="1" dirty="0" smtClean="0"/>
              <a:t>atzīšanai</a:t>
            </a:r>
          </a:p>
          <a:p>
            <a:r>
              <a:rPr lang="lv-LV" dirty="0" smtClean="0"/>
              <a:t>veidosim politikas </a:t>
            </a:r>
            <a:r>
              <a:rPr lang="lv-LV" b="1" dirty="0" smtClean="0"/>
              <a:t>veidotāju </a:t>
            </a:r>
            <a:r>
              <a:rPr lang="lv-LV" b="1" dirty="0"/>
              <a:t>un akadēmisko kopienu līdzdalības </a:t>
            </a:r>
            <a:r>
              <a:rPr lang="lv-LV" b="1" dirty="0" smtClean="0"/>
              <a:t>sajūtu</a:t>
            </a:r>
            <a:r>
              <a:rPr lang="lv-LV" dirty="0" smtClean="0"/>
              <a:t>, lai saskaņoti ieviestu reformas,</a:t>
            </a:r>
            <a:r>
              <a:rPr lang="lv-LV" b="1" dirty="0"/>
              <a:t> </a:t>
            </a:r>
            <a:endParaRPr lang="lv-LV" b="1" dirty="0" smtClean="0"/>
          </a:p>
          <a:p>
            <a:r>
              <a:rPr lang="lv-LV" dirty="0" smtClean="0"/>
              <a:t>veicināsim </a:t>
            </a:r>
            <a:r>
              <a:rPr lang="lv-LV" b="1" dirty="0" smtClean="0"/>
              <a:t>ieinteresēto </a:t>
            </a:r>
            <a:r>
              <a:rPr lang="lv-LV" b="1" dirty="0"/>
              <a:t>pušu </a:t>
            </a:r>
            <a:r>
              <a:rPr lang="lv-LV" b="1" dirty="0" smtClean="0"/>
              <a:t>ciešāku iesaisti</a:t>
            </a:r>
            <a:r>
              <a:rPr lang="lv-LV" dirty="0" smtClean="0"/>
              <a:t>. </a:t>
            </a:r>
          </a:p>
          <a:p>
            <a:pPr lvl="0"/>
            <a:r>
              <a:rPr lang="lv-LV" dirty="0" smtClean="0"/>
              <a:t>veidosim </a:t>
            </a:r>
            <a:r>
              <a:rPr lang="lv-LV" b="1" dirty="0" smtClean="0"/>
              <a:t>precīzāku</a:t>
            </a:r>
            <a:r>
              <a:rPr lang="lv-LV" dirty="0" smtClean="0"/>
              <a:t> </a:t>
            </a:r>
            <a:r>
              <a:rPr lang="lv-LV" dirty="0"/>
              <a:t>valstu </a:t>
            </a:r>
            <a:r>
              <a:rPr lang="lv-LV" b="1" dirty="0"/>
              <a:t>snieguma </a:t>
            </a:r>
            <a:r>
              <a:rPr lang="lv-LV" b="1" dirty="0" smtClean="0"/>
              <a:t>mērīšanu</a:t>
            </a:r>
            <a:r>
              <a:rPr lang="lv-LV" dirty="0" smtClean="0"/>
              <a:t>. </a:t>
            </a:r>
          </a:p>
          <a:p>
            <a:pPr lvl="0"/>
            <a:r>
              <a:rPr lang="lv-LV" dirty="0" smtClean="0"/>
              <a:t>sniegsim atbalstu dalībvalstīm</a:t>
            </a:r>
            <a:r>
              <a:rPr lang="lv-LV" dirty="0"/>
              <a:t>, </a:t>
            </a:r>
            <a:r>
              <a:rPr lang="lv-LV" dirty="0" smtClean="0"/>
              <a:t>kuras atpaliek un </a:t>
            </a:r>
          </a:p>
          <a:p>
            <a:pPr lvl="0"/>
            <a:r>
              <a:rPr lang="lv-LV" dirty="0" smtClean="0"/>
              <a:t>dosim </a:t>
            </a:r>
            <a:r>
              <a:rPr lang="lv-LV" dirty="0"/>
              <a:t>iespēju </a:t>
            </a:r>
            <a:r>
              <a:rPr lang="lv-LV" dirty="0" smtClean="0"/>
              <a:t>valstīm</a:t>
            </a:r>
            <a:r>
              <a:rPr lang="lv-LV" dirty="0"/>
              <a:t>, kuras vēlas </a:t>
            </a:r>
            <a:r>
              <a:rPr lang="lv-LV" b="1" dirty="0"/>
              <a:t>darīt vairāk</a:t>
            </a:r>
            <a:r>
              <a:rPr lang="lv-LV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873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rmAutofit/>
          </a:bodyPr>
          <a:lstStyle/>
          <a:p>
            <a:r>
              <a:rPr lang="lv-LV" sz="3800" b="1" dirty="0" smtClean="0"/>
              <a:t>Izmaiņas pēc Erevānas samita 14-15 Maijā</a:t>
            </a:r>
            <a:endParaRPr lang="lv-LV" sz="38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764704"/>
            <a:ext cx="8712968" cy="5976664"/>
          </a:xfrm>
        </p:spPr>
        <p:txBody>
          <a:bodyPr>
            <a:normAutofit lnSpcReduction="10000"/>
          </a:bodyPr>
          <a:lstStyle/>
          <a:p>
            <a:r>
              <a:rPr lang="lv-LV" dirty="0" smtClean="0"/>
              <a:t>EAIT pārvaldības maiņa</a:t>
            </a:r>
          </a:p>
          <a:p>
            <a:r>
              <a:rPr lang="lv-LV" dirty="0" smtClean="0"/>
              <a:t>Lielāka valstu atbildība par principu ieviešanu</a:t>
            </a:r>
          </a:p>
          <a:p>
            <a:r>
              <a:rPr lang="lv-LV" dirty="0" smtClean="0"/>
              <a:t>Lielāka mācībspēku loma, politika «no apakšas»		</a:t>
            </a:r>
          </a:p>
          <a:p>
            <a:r>
              <a:rPr lang="lv-LV" dirty="0" smtClean="0"/>
              <a:t>Minimālie standarti</a:t>
            </a:r>
          </a:p>
          <a:p>
            <a:r>
              <a:rPr lang="lv-LV" dirty="0" smtClean="0"/>
              <a:t>Pieredzes pārņemšana no citām valstīm, </a:t>
            </a:r>
            <a:r>
              <a:rPr lang="lv-LV" i="1" dirty="0" smtClean="0"/>
              <a:t>peer learaning</a:t>
            </a:r>
          </a:p>
          <a:p>
            <a:r>
              <a:rPr lang="lv-LV" dirty="0" smtClean="0"/>
              <a:t>Jaunu virzienu attīstība nevis visiem uzreiz, bet pilotprojektos, kuros valstis piesakās</a:t>
            </a:r>
            <a:endParaRPr lang="lv-LV" sz="1200" dirty="0" smtClean="0"/>
          </a:p>
          <a:p>
            <a:pPr marL="0" indent="0" algn="ctr">
              <a:buNone/>
            </a:pPr>
            <a:r>
              <a:rPr lang="lv-LV" b="1" dirty="0" smtClean="0"/>
              <a:t>Prioritātes līdz 2020</a:t>
            </a:r>
          </a:p>
          <a:p>
            <a:pPr marL="0" indent="0">
              <a:buNone/>
            </a:pPr>
            <a:r>
              <a:rPr lang="lv-LV" dirty="0" smtClean="0"/>
              <a:t>Galvenā prioritāte visu aspektu ieviešana visās valstīs </a:t>
            </a:r>
          </a:p>
          <a:p>
            <a:pPr marL="0" indent="0">
              <a:buNone/>
            </a:pPr>
            <a:r>
              <a:rPr lang="lv-LV" dirty="0" smtClean="0"/>
              <a:t>Internacionalizācija</a:t>
            </a:r>
          </a:p>
          <a:p>
            <a:pPr marL="0" indent="0">
              <a:buNone/>
            </a:pPr>
            <a:r>
              <a:rPr lang="lv-LV" dirty="0" smtClean="0"/>
              <a:t>Teaching excellence + tehnoloģijas</a:t>
            </a:r>
          </a:p>
          <a:p>
            <a:pPr marL="0" indent="0">
              <a:buNone/>
            </a:pPr>
            <a:r>
              <a:rPr lang="lv-LV" dirty="0" smtClean="0"/>
              <a:t>Stiprināt saiti starp studijām un zinātni</a:t>
            </a:r>
          </a:p>
          <a:p>
            <a:pPr marL="0" indent="0">
              <a:buNone/>
            </a:pPr>
            <a:endParaRPr lang="en-GB" sz="2400" noProof="0" dirty="0" smtClean="0"/>
          </a:p>
          <a:p>
            <a:pPr marL="0" indent="0"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249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l"/>
            <a:r>
              <a:rPr lang="lv-LV" sz="2000" dirty="0" err="1" smtClean="0"/>
              <a:t>Yerevan</a:t>
            </a:r>
            <a:r>
              <a:rPr lang="lv-LV" sz="2000" dirty="0" smtClean="0"/>
              <a:t> </a:t>
            </a:r>
            <a:r>
              <a:rPr lang="lv-LV" sz="2000" dirty="0" err="1" smtClean="0"/>
              <a:t>communique</a:t>
            </a:r>
            <a:r>
              <a:rPr lang="lv-LV" sz="2000" dirty="0" smtClean="0"/>
              <a:t>,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>
                <a:hlinkClick r:id="rId2"/>
              </a:rPr>
              <a:t>http://</a:t>
            </a:r>
            <a:r>
              <a:rPr lang="lv-LV" sz="2000" dirty="0" smtClean="0">
                <a:hlinkClick r:id="rId2"/>
              </a:rPr>
              <a:t>bologna-yerevan2015.ehea.info/files/YerevanCommuniqueFinal.pdf</a:t>
            </a:r>
            <a:r>
              <a:rPr lang="lv-LV" sz="2000" dirty="0" smtClean="0"/>
              <a:t> </a:t>
            </a:r>
            <a:br>
              <a:rPr lang="lv-LV" sz="2000" dirty="0" smtClean="0"/>
            </a:b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 err="1" smtClean="0"/>
              <a:t>Bologna</a:t>
            </a:r>
            <a:r>
              <a:rPr lang="lv-LV" sz="2000" dirty="0" smtClean="0"/>
              <a:t> </a:t>
            </a:r>
            <a:r>
              <a:rPr lang="lv-LV" sz="2000" dirty="0" err="1" smtClean="0"/>
              <a:t>Procesess</a:t>
            </a:r>
            <a:r>
              <a:rPr lang="lv-LV" sz="2000" dirty="0" smtClean="0"/>
              <a:t> </a:t>
            </a:r>
            <a:r>
              <a:rPr lang="lv-LV" sz="2000" dirty="0" err="1" smtClean="0"/>
              <a:t>Implementation</a:t>
            </a:r>
            <a:r>
              <a:rPr lang="lv-LV" sz="2000" dirty="0" smtClean="0"/>
              <a:t> </a:t>
            </a:r>
            <a:r>
              <a:rPr lang="lv-LV" sz="2000" dirty="0" err="1" smtClean="0"/>
              <a:t>Report</a:t>
            </a:r>
            <a:r>
              <a:rPr lang="lv-LV" sz="2000" dirty="0" smtClean="0"/>
              <a:t>: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>
                <a:hlinkClick r:id="rId3"/>
              </a:rPr>
              <a:t>http://</a:t>
            </a:r>
            <a:r>
              <a:rPr lang="lv-LV" sz="2000" dirty="0" smtClean="0">
                <a:hlinkClick r:id="rId3"/>
              </a:rPr>
              <a:t>www.ehea.info/Uploads/SubmitedFiles/5_2015/132824.pdf</a:t>
            </a:r>
            <a:r>
              <a:rPr lang="lv-LV" sz="2000" dirty="0" smtClean="0"/>
              <a:t> </a:t>
            </a:r>
            <a:endParaRPr lang="lv-LV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301208"/>
            <a:ext cx="4038600" cy="824955"/>
          </a:xfrm>
        </p:spPr>
        <p:txBody>
          <a:bodyPr/>
          <a:lstStyle/>
          <a:p>
            <a:pPr marL="0" indent="0" algn="r">
              <a:buNone/>
            </a:pPr>
            <a:r>
              <a:rPr lang="lv-LV" dirty="0" smtClean="0"/>
              <a:t>Paldies par uzmanību!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495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Studentu skaits</a:t>
            </a:r>
            <a:r>
              <a:rPr lang="en-US" dirty="0" smtClean="0"/>
              <a:t>, </a:t>
            </a:r>
            <a:r>
              <a:rPr lang="en-US" dirty="0"/>
              <a:t>2011/12 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0" y="1340768"/>
            <a:ext cx="8820472" cy="5400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19872" y="1484784"/>
            <a:ext cx="5076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</a:rPr>
              <a:t>Krievija, Turcija, Vācija, Lielbritānija, un Ukraina ietver 54 </a:t>
            </a:r>
            <a:r>
              <a:rPr lang="lv-LV" sz="2400" dirty="0">
                <a:solidFill>
                  <a:schemeClr val="accent1">
                    <a:lumMod val="50000"/>
                  </a:schemeClr>
                </a:solidFill>
              </a:rPr>
              <a:t>% </a:t>
            </a:r>
            <a:r>
              <a:rPr lang="lv-LV" sz="2400" dirty="0" smtClean="0">
                <a:solidFill>
                  <a:schemeClr val="accent1">
                    <a:lumMod val="50000"/>
                  </a:schemeClr>
                </a:solidFill>
              </a:rPr>
              <a:t>studentu</a:t>
            </a:r>
            <a:endParaRPr lang="lv-LV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4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lv-LV" sz="3100" b="1" dirty="0" smtClean="0"/>
              <a:t>Studējošo īpatsvars </a:t>
            </a:r>
            <a:r>
              <a:rPr lang="en-US" sz="3100" b="1" dirty="0" smtClean="0"/>
              <a:t> 18-34 </a:t>
            </a:r>
            <a:r>
              <a:rPr lang="lv-LV" sz="3100" b="1" dirty="0" smtClean="0"/>
              <a:t>gadu grupā</a:t>
            </a:r>
            <a:endParaRPr lang="lv-LV" sz="3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883724" cy="610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8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2011 </a:t>
            </a:r>
            <a:r>
              <a:rPr lang="lv-LV" b="1" dirty="0" smtClean="0"/>
              <a:t>gada finansējums augstākajai izglītībai </a:t>
            </a:r>
            <a:r>
              <a:rPr lang="en-US" b="1" dirty="0" smtClean="0"/>
              <a:t>% </a:t>
            </a:r>
            <a:r>
              <a:rPr lang="lv-LV" b="1" dirty="0" smtClean="0"/>
              <a:t>no</a:t>
            </a:r>
            <a:r>
              <a:rPr lang="en-US" b="1" dirty="0" smtClean="0"/>
              <a:t> </a:t>
            </a:r>
            <a:r>
              <a:rPr lang="lv-LV" b="1" dirty="0" smtClean="0"/>
              <a:t>IKP</a:t>
            </a:r>
            <a:endParaRPr lang="lv-LV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0" y="964803"/>
            <a:ext cx="9112032" cy="5648473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660232" y="3789040"/>
            <a:ext cx="432048" cy="227360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al 4"/>
          <p:cNvSpPr/>
          <p:nvPr/>
        </p:nvSpPr>
        <p:spPr>
          <a:xfrm>
            <a:off x="2566759" y="2852936"/>
            <a:ext cx="504056" cy="32097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Oval 5"/>
          <p:cNvSpPr/>
          <p:nvPr/>
        </p:nvSpPr>
        <p:spPr>
          <a:xfrm>
            <a:off x="4493312" y="3212976"/>
            <a:ext cx="504056" cy="286724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260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lv-LV" sz="2800" b="1" noProof="0" dirty="0" err="1" smtClean="0"/>
              <a:t>Divciklu</a:t>
            </a:r>
            <a:r>
              <a:rPr lang="lv-LV" sz="2800" b="1" noProof="0" dirty="0" smtClean="0"/>
              <a:t> sistēmas ieviešana</a:t>
            </a:r>
            <a:r>
              <a:rPr lang="en-GB" sz="2800" b="1" noProof="0" dirty="0" smtClean="0"/>
              <a:t>, 2013/14</a:t>
            </a:r>
            <a:endParaRPr lang="en-GB" sz="2800" b="1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26926"/>
            <a:ext cx="8712968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Autofit/>
          </a:bodyPr>
          <a:lstStyle/>
          <a:p>
            <a:r>
              <a:rPr lang="lv-LV" b="1" dirty="0" smtClean="0"/>
              <a:t>Pirmā cikla programmas ar noslodzi</a:t>
            </a:r>
            <a:r>
              <a:rPr lang="en-US" b="1" dirty="0" smtClean="0"/>
              <a:t> </a:t>
            </a:r>
            <a:r>
              <a:rPr lang="lv-LV" b="1" dirty="0" smtClean="0"/>
              <a:t/>
            </a:r>
            <a:br>
              <a:rPr lang="lv-LV" b="1" dirty="0" smtClean="0"/>
            </a:br>
            <a:r>
              <a:rPr lang="en-US" b="1" dirty="0" smtClean="0"/>
              <a:t>180, 210</a:t>
            </a:r>
            <a:r>
              <a:rPr lang="lv-LV" b="1" dirty="0" smtClean="0"/>
              <a:t>,</a:t>
            </a:r>
            <a:r>
              <a:rPr lang="en-US" b="1" dirty="0" smtClean="0"/>
              <a:t> </a:t>
            </a:r>
            <a:r>
              <a:rPr lang="lv-LV" b="1" dirty="0" smtClean="0"/>
              <a:t>un </a:t>
            </a:r>
            <a:r>
              <a:rPr lang="en-US" b="1" dirty="0"/>
              <a:t>240 ECTS </a:t>
            </a:r>
            <a:r>
              <a:rPr lang="lv-LV" b="1" dirty="0" smtClean="0"/>
              <a:t>kredītpunktu</a:t>
            </a:r>
            <a:r>
              <a:rPr lang="en-US" b="1" dirty="0" smtClean="0"/>
              <a:t>, </a:t>
            </a:r>
            <a:r>
              <a:rPr lang="en-US" sz="2000" b="1" dirty="0"/>
              <a:t>2013/14</a:t>
            </a:r>
            <a:endParaRPr lang="en-GB" sz="2000" b="1" noProof="0" dirty="0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 dirty="0"/>
          </a:p>
        </p:txBody>
      </p:sp>
      <p:pic>
        <p:nvPicPr>
          <p:cNvPr id="1037" name="Picture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0120"/>
            <a:ext cx="9468544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2783</TotalTime>
  <Words>747</Words>
  <Application>Microsoft Office PowerPoint</Application>
  <PresentationFormat>On-screen Show (4:3)</PresentationFormat>
  <Paragraphs>119</Paragraphs>
  <Slides>44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 Theme</vt:lpstr>
      <vt:lpstr>PowerPoint Presentation</vt:lpstr>
      <vt:lpstr>PowerPoint Presentation</vt:lpstr>
      <vt:lpstr>Boloņas procesa mērķi</vt:lpstr>
      <vt:lpstr>PowerPoint Presentation</vt:lpstr>
      <vt:lpstr>Studentu skaits, 2011/12 </vt:lpstr>
      <vt:lpstr> Studējošo īpatsvars  18-34 gadu grupā</vt:lpstr>
      <vt:lpstr>2011 gada finansējums augstākajai izglītībai % no IKP</vt:lpstr>
      <vt:lpstr>Divciklu sistēmas ieviešana, 2013/14</vt:lpstr>
      <vt:lpstr>Pirmā cikla programmas ar noslodzi  180, 210, un 240 ECTS kredītpunktu, 2013/14</vt:lpstr>
      <vt:lpstr>Otrā cikla programmas ar noslodzi 60-75, 90 un 120 ECTS kredītpunktu, 2013/14</vt:lpstr>
      <vt:lpstr>Ba+Ma kopējā ECTS kredītpunktu skaita kombinācijas: 180+120, 240+60, 240+120, also 210+120 ECTS  Risks netikt atzītam: 180+60, 180+75 ECTS</vt:lpstr>
      <vt:lpstr>Integrētu/garo programmu esamība, kuru noslēgumā piešķir 2. cikla kvalifikāciju 2013/14</vt:lpstr>
      <vt:lpstr>Bezproblēmu pāreja no pirmā uz otro ciklu, 2013/14</vt:lpstr>
      <vt:lpstr>I cikla absolventu īpatsvars (%), kuri iestājas II cikla studijās 2013/14</vt:lpstr>
      <vt:lpstr>Vai īsās (koledžas) programmas ir augstākā izglītība? </vt:lpstr>
      <vt:lpstr>Doktorantūras studentu īpatsvars (%) studentu kopskaitā. Eurostat 2012 </vt:lpstr>
      <vt:lpstr>Doktorantūras programmu likumā noteiktais ilgums, 2013/14</vt:lpstr>
      <vt:lpstr>Doktorantu īpatsvatrs doktoruntūras skolās no kopējā doktorantu skaita 2013/2014</vt:lpstr>
      <vt:lpstr>Kvalifikāciju ietvarstruktūru ieviešana  (11 soļi)</vt:lpstr>
      <vt:lpstr>ECTS sistēmas ieviešana, 2013/14</vt:lpstr>
      <vt:lpstr>Pamatojums ECTS kredītpunktu piešķiršanai vairumā augstskolu HEI, 2013/14 </vt:lpstr>
      <vt:lpstr>Programmu īpatsvars (%), kurās  kredītpunkti ir saistīti ar studiju rezultātis, 2013/2014</vt:lpstr>
      <vt:lpstr>Diplomatzīšana: kurš pieņem lēmumu par atzīšanu</vt:lpstr>
      <vt:lpstr>Vai augstskolas pieņem diplomatzīšanas lēmumus centralizēti? Saistās ar ESG Standartu 1.4          2014/14</vt:lpstr>
      <vt:lpstr>Iepriekš iegūtās izglītības atzīšana (RPL) Saistās ar ESG Standartu 1.4 2013/14*</vt:lpstr>
      <vt:lpstr>RPL iestājai augstākajā izglītībā   Saistās ar ESG Standartu 1.4</vt:lpstr>
      <vt:lpstr>Augstskolu stratēģijas iekšējās kvalitātes nodrošināšanai pēdējos 5 gados, 2013/14</vt:lpstr>
      <vt:lpstr>Starptautiskā iesaiste ārējā QA  2013/14</vt:lpstr>
      <vt:lpstr>Studentu iesaiste ārējos novērtējumos                      un lēmumu pieņemšanā </vt:lpstr>
      <vt:lpstr>Iespējas augstskolām  tikt novērtētām citu valstu aģentūrās, 2013/14</vt:lpstr>
      <vt:lpstr>Aģentūras EQAR reģistrā, 2013/14</vt:lpstr>
      <vt:lpstr>Iespējamība studēt jauniešiem, kuru vecākiem ir augstākā izglītības, salīdzinot ar tiem,  kuru vecākiem izglītība ir zemāka, 2011 </vt:lpstr>
      <vt:lpstr>Study fees in public HEIs </vt:lpstr>
      <vt:lpstr>Sistemātiska sekošana studiju pabeigšanai, 2013/14 </vt:lpstr>
      <vt:lpstr>Bezdarba līmenis 20-34 gadu grupā pa izglītības līmeņiem (%), 2013 </vt:lpstr>
      <vt:lpstr>                       25-34 gadu vecu strādājošu augstskolu absolventu sadalījums pa ISCO līmeņiem          2013  ISCO 1 or 2 (amatpersonas, vadītāji, profesionāļi),,   ISCO 3 (tehniķi/ profesionāļu palīgi) un ISCO 4-9 (strādnieki)</vt:lpstr>
      <vt:lpstr>Budžets internacionalizācijai  2013/14</vt:lpstr>
      <vt:lpstr>IENĀKOŠIE pastāvīgie studenti no ārpus EHEA pēc saņēmējvalsts, 2011/12 </vt:lpstr>
      <vt:lpstr>(I) Studiju kvalitātes un tās atbilstīguma palielināšana</vt:lpstr>
      <vt:lpstr>(II) veicināt absolventu nodarbināmību darba dzīves garumā un mainīgajos darba tirgus apstākļos</vt:lpstr>
      <vt:lpstr>Padarīt iekļaujošas augstākās izglītības sistēmas  jo sabiedrības kļūst arvien daudzveidīgākas, notiek demogrāfiskas pārmaiņas un imigrācija</vt:lpstr>
      <vt:lpstr>Reformu īstenošana, kuras daļā valstu nav ieviestas</vt:lpstr>
      <vt:lpstr>Izmaiņas pēc Erevānas samita 14-15 Maijā</vt:lpstr>
      <vt:lpstr>Yerevan communique, http://bologna-yerevan2015.ehea.info/files/YerevanCommuniqueFinal.pdf   Bologna Procesess Implementation Report: http://www.ehea.info/Uploads/SubmitedFiles/5_2015/132824.pdf </vt:lpstr>
    </vt:vector>
  </TitlesOfParts>
  <Company>University of Latvia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Andrejs Rauhvargers</dc:creator>
  <cp:lastModifiedBy>Andrejs</cp:lastModifiedBy>
  <cp:revision>150</cp:revision>
  <cp:lastPrinted>2015-11-29T17:46:34Z</cp:lastPrinted>
  <dcterms:created xsi:type="dcterms:W3CDTF">2015-01-28T12:59:37Z</dcterms:created>
  <dcterms:modified xsi:type="dcterms:W3CDTF">2015-11-29T18:42:23Z</dcterms:modified>
</cp:coreProperties>
</file>