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56" r:id="rId2"/>
    <p:sldId id="357" r:id="rId3"/>
    <p:sldId id="358" r:id="rId4"/>
    <p:sldId id="359" r:id="rId5"/>
    <p:sldId id="360" r:id="rId6"/>
    <p:sldId id="361" r:id="rId7"/>
    <p:sldId id="362" r:id="rId8"/>
    <p:sldId id="337" r:id="rId9"/>
    <p:sldId id="339" r:id="rId10"/>
    <p:sldId id="334" r:id="rId11"/>
    <p:sldId id="363" r:id="rId12"/>
    <p:sldId id="335" r:id="rId13"/>
    <p:sldId id="355" r:id="rId14"/>
    <p:sldId id="364" r:id="rId15"/>
    <p:sldId id="365" r:id="rId16"/>
    <p:sldId id="366" r:id="rId17"/>
    <p:sldId id="367" r:id="rId18"/>
    <p:sldId id="368" r:id="rId19"/>
    <p:sldId id="369" r:id="rId20"/>
    <p:sldId id="371" r:id="rId21"/>
    <p:sldId id="370" r:id="rId22"/>
    <p:sldId id="372" r:id="rId23"/>
    <p:sldId id="373" r:id="rId24"/>
    <p:sldId id="374" r:id="rId25"/>
    <p:sldId id="375" r:id="rId26"/>
    <p:sldId id="376" r:id="rId27"/>
    <p:sldId id="378" r:id="rId28"/>
    <p:sldId id="377" r:id="rId29"/>
    <p:sldId id="261" r:id="rId30"/>
  </p:sldIdLst>
  <p:sldSz cx="9144000" cy="6858000" type="screen4x3"/>
  <p:notesSz cx="6724650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4">
          <p15:clr>
            <a:srgbClr val="A4A3A4"/>
          </p15:clr>
        </p15:guide>
        <p15:guide id="2" orient="horz" pos="1141">
          <p15:clr>
            <a:srgbClr val="A4A3A4"/>
          </p15:clr>
        </p15:guide>
        <p15:guide id="3" pos="251">
          <p15:clr>
            <a:srgbClr val="A4A3A4"/>
          </p15:clr>
        </p15:guide>
        <p15:guide id="4" pos="55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B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10" d="100"/>
          <a:sy n="110" d="100"/>
        </p:scale>
        <p:origin x="1644" y="108"/>
      </p:cViewPr>
      <p:guideLst>
        <p:guide orient="horz" pos="1044"/>
        <p:guide orient="horz" pos="1141"/>
        <p:guide pos="251"/>
        <p:guide pos="55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3713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3713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E7A8D7A6-2900-F34B-BDC9-4953F924FF45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3"/>
            <a:ext cx="2914015" cy="493713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79" y="9378823"/>
            <a:ext cx="2914015" cy="493713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B94CB11B-E5C1-8048-A278-EA9117D66A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844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3713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3713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6658C949-149F-D34F-A75F-4A14728B20A0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90269"/>
            <a:ext cx="5379720" cy="4443412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3"/>
            <a:ext cx="2914015" cy="493713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378823"/>
            <a:ext cx="2914015" cy="493713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60157E0A-A4D9-C447-A9A7-105C04478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439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57E0A-A4D9-C447-A9A7-105C044780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36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57E0A-A4D9-C447-A9A7-105C0447801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01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57E0A-A4D9-C447-A9A7-105C0447801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2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57E0A-A4D9-C447-A9A7-105C0447801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59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57E0A-A4D9-C447-A9A7-105C0447801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90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57E0A-A4D9-C447-A9A7-105C0447801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18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57E0A-A4D9-C447-A9A7-105C0447801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9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57E0A-A4D9-C447-A9A7-105C0447801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06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57E0A-A4D9-C447-A9A7-105C0447801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2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57E0A-A4D9-C447-A9A7-105C0447801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12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57E0A-A4D9-C447-A9A7-105C0447801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6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57E0A-A4D9-C447-A9A7-105C044780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4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57E0A-A4D9-C447-A9A7-105C0447801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43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57E0A-A4D9-C447-A9A7-105C0447801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29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57E0A-A4D9-C447-A9A7-105C0447801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749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57E0A-A4D9-C447-A9A7-105C0447801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338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57E0A-A4D9-C447-A9A7-105C0447801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41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57E0A-A4D9-C447-A9A7-105C0447801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831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57E0A-A4D9-C447-A9A7-105C0447801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754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57E0A-A4D9-C447-A9A7-105C0447801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666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57E0A-A4D9-C447-A9A7-105C0447801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48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57E0A-A4D9-C447-A9A7-105C044780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54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57E0A-A4D9-C447-A9A7-105C044780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31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57E0A-A4D9-C447-A9A7-105C044780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21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57E0A-A4D9-C447-A9A7-105C044780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7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57E0A-A4D9-C447-A9A7-105C044780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72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57E0A-A4D9-C447-A9A7-105C044780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64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57E0A-A4D9-C447-A9A7-105C0447801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2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463" y="2888394"/>
            <a:ext cx="8348662" cy="1076009"/>
          </a:xfr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463" y="4079792"/>
            <a:ext cx="8348662" cy="127883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8463" y="5835634"/>
            <a:ext cx="1052925" cy="360000"/>
          </a:xfrm>
        </p:spPr>
        <p:txBody>
          <a:bodyPr/>
          <a:lstStyle/>
          <a:p>
            <a:fld id="{CF988F1F-34DD-FF44-816F-59E1138F37B7}" type="datetime1">
              <a:rPr lang="fi-FI" smtClean="0"/>
              <a:pPr/>
              <a:t>27.11.2015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3056" y="5835634"/>
            <a:ext cx="6381246" cy="360000"/>
          </a:xfrm>
        </p:spPr>
        <p:txBody>
          <a:bodyPr/>
          <a:lstStyle/>
          <a:p>
            <a:r>
              <a:rPr lang="en-US" smtClean="0"/>
              <a:t>replace txt View menu &gt; Header and footer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7125" y="5835634"/>
            <a:ext cx="540000" cy="360000"/>
          </a:xfrm>
        </p:spPr>
        <p:txBody>
          <a:bodyPr/>
          <a:lstStyle/>
          <a:p>
            <a:fld id="{29ECC1CC-036C-4749-BF55-3BFCE44B1B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BFAA-A93A-BB43-9552-DDE1F599BE99}" type="datetime1">
              <a:rPr lang="fi-FI" smtClean="0"/>
              <a:pPr/>
              <a:t>27.11.2015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replace txt View menu &gt; Header and footer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C1CC-036C-4749-BF55-3BFCE44B1B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2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463" y="1811338"/>
            <a:ext cx="4097337" cy="43148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811338"/>
            <a:ext cx="4098925" cy="43148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FAE5-01F9-F447-AAB7-CC4A9CAF80F1}" type="datetime1">
              <a:rPr lang="fi-FI" smtClean="0"/>
              <a:pPr/>
              <a:t>27.11.2015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replace txt View menu &gt; Header and footer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C1CC-036C-4749-BF55-3BFCE44B1B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4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642B-AE0D-354B-9B19-4F22B4F17457}" type="datetime1">
              <a:rPr lang="fi-FI" smtClean="0"/>
              <a:pPr/>
              <a:t>27.11.2015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replace txt View menu &gt; Header and footer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C1CC-036C-4749-BF55-3BFCE44B1B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6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0975-A846-C04C-B770-74C92BB41F16}" type="datetime1">
              <a:rPr lang="fi-FI" smtClean="0"/>
              <a:pPr/>
              <a:t>27.11.2015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replace txt View menu &gt; Header and footer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C1CC-036C-4749-BF55-3BFCE44B1B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2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usta_kiito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8463" y="3430170"/>
            <a:ext cx="8348662" cy="102638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81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auha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504"/>
            <a:ext cx="9144000" cy="53949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8463" y="631306"/>
            <a:ext cx="8348662" cy="10263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463" y="1819765"/>
            <a:ext cx="8348662" cy="4173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8463" y="6291386"/>
            <a:ext cx="1052925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rgbClr val="404040"/>
                </a:solidFill>
              </a:defRPr>
            </a:lvl1pPr>
          </a:lstStyle>
          <a:p>
            <a:fld id="{5DB38FA6-601E-C14B-8283-A582AB3905C2}" type="datetime1">
              <a:rPr lang="fi-FI" smtClean="0"/>
              <a:pPr/>
              <a:t>27.11.2015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3056" y="6291386"/>
            <a:ext cx="6381246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smtClean="0"/>
              <a:t>replace txt View menu &gt; Header and footer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7125" y="6291386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fld id="{29ECC1CC-036C-4749-BF55-3BFCE44B1B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993" y="274638"/>
            <a:ext cx="642807" cy="35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1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qar.e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463" y="1985554"/>
            <a:ext cx="8348662" cy="2520216"/>
          </a:xfrm>
        </p:spPr>
        <p:txBody>
          <a:bodyPr/>
          <a:lstStyle/>
          <a:p>
            <a:pPr algn="ctr"/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Process for application for ENQA membership and EQAR listing</a:t>
            </a:r>
            <a:br>
              <a:rPr lang="en-IE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7181" y="4140011"/>
            <a:ext cx="6545676" cy="1278837"/>
          </a:xfrm>
        </p:spPr>
        <p:txBody>
          <a:bodyPr/>
          <a:lstStyle/>
          <a:p>
            <a:r>
              <a:rPr lang="en-US" b="1" dirty="0" smtClean="0"/>
              <a:t>Dr. Padraig Walsh</a:t>
            </a:r>
          </a:p>
          <a:p>
            <a:r>
              <a:rPr lang="en-US" dirty="0" smtClean="0"/>
              <a:t>President, European Association for Quality Assurance in Higher Education (ENQA) and Chief Executive, Quality and Qualifications Ireland (QQI)</a:t>
            </a:r>
          </a:p>
          <a:p>
            <a:endParaRPr lang="en-US" dirty="0" smtClean="0"/>
          </a:p>
          <a:p>
            <a:r>
              <a:rPr lang="en-GB" i="1" dirty="0" smtClean="0"/>
              <a:t>Meeting with Higher Education Quality Assurance Council, Riga, Latvia, 1 December 2015</a:t>
            </a:r>
            <a:endParaRPr lang="en-GB" i="1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1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23" y="418115"/>
            <a:ext cx="7689668" cy="1026385"/>
          </a:xfrm>
        </p:spPr>
        <p:txBody>
          <a:bodyPr/>
          <a:lstStyle/>
          <a:p>
            <a:pPr algn="ctr"/>
            <a:r>
              <a:rPr lang="en-GB" dirty="0" smtClean="0"/>
              <a:t>ENQA activities</a:t>
            </a:r>
            <a:br>
              <a:rPr lang="en-GB" dirty="0" smtClean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1" y="1238407"/>
            <a:ext cx="8083826" cy="48314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IE" dirty="0" smtClean="0"/>
              <a:t>ENQA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organises a Members </a:t>
            </a:r>
            <a:r>
              <a:rPr lang="en-IE" dirty="0"/>
              <a:t>F</a:t>
            </a:r>
            <a:r>
              <a:rPr lang="en-IE" dirty="0" smtClean="0"/>
              <a:t>orum in April and a General Assembly in October each year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participates as the lead or as a partner in projects funded by the European Commission (ERASMUS+, for instance)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organises self-funded projects for members (QPP series)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Participates as a consultative member in the Bologna Follow-up Group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organises workshops, seminars, conferences and networking events for members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/>
              <a:t>o</a:t>
            </a:r>
            <a:r>
              <a:rPr lang="en-IE" dirty="0" smtClean="0"/>
              <a:t>rganises reviews of member or applicant agencies against the 2015 European Standards and Guidelines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3056" y="6155360"/>
            <a:ext cx="6381246" cy="360000"/>
          </a:xfrm>
        </p:spPr>
        <p:txBody>
          <a:bodyPr/>
          <a:lstStyle/>
          <a:p>
            <a:pPr algn="ctr"/>
            <a:r>
              <a:rPr lang="en-US" dirty="0"/>
              <a:t>Meeting with the Higher Education Quality Assurance Council, Riga, 1 December 2015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C1CC-036C-4749-BF55-3BFCE44B1B7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23" y="418115"/>
            <a:ext cx="7689668" cy="1026385"/>
          </a:xfrm>
        </p:spPr>
        <p:txBody>
          <a:bodyPr/>
          <a:lstStyle/>
          <a:p>
            <a:pPr algn="ctr"/>
            <a:r>
              <a:rPr lang="en-GB" dirty="0" smtClean="0"/>
              <a:t>ENQA activities - 2015</a:t>
            </a:r>
            <a:br>
              <a:rPr lang="en-GB" dirty="0" smtClean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23" y="1257614"/>
            <a:ext cx="8430656" cy="41738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January – ASIA Pacific Regional Forum, Macau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April – 5</a:t>
            </a:r>
            <a:r>
              <a:rPr lang="en-IE" baseline="30000" dirty="0" smtClean="0"/>
              <a:t>th</a:t>
            </a:r>
            <a:r>
              <a:rPr lang="en-IE" dirty="0" smtClean="0"/>
              <a:t> ENQA Members’ Forum, Cordoba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June – 15 years of QA in Europe, ENQA networking event, Brussels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October – 6</a:t>
            </a:r>
            <a:r>
              <a:rPr lang="en-IE" baseline="30000" dirty="0" smtClean="0"/>
              <a:t>th</a:t>
            </a:r>
            <a:r>
              <a:rPr lang="en-IE" dirty="0" smtClean="0"/>
              <a:t> ENQA General Assembly, Dublin 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November – 10</a:t>
            </a:r>
            <a:r>
              <a:rPr lang="en-IE" baseline="30000" dirty="0" smtClean="0"/>
              <a:t>th</a:t>
            </a:r>
            <a:r>
              <a:rPr lang="en-IE" dirty="0" smtClean="0"/>
              <a:t> European Quality Assurance Forum, London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December - ENQA Workshop on Quality Assurance and e-learning, Barcelona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3056" y="6155360"/>
            <a:ext cx="6381246" cy="360000"/>
          </a:xfrm>
        </p:spPr>
        <p:txBody>
          <a:bodyPr/>
          <a:lstStyle/>
          <a:p>
            <a:pPr algn="ctr"/>
            <a:r>
              <a:rPr lang="en-US" dirty="0"/>
              <a:t>Meeting with the Higher Education Quality Assurance Council, Riga, 1 December 2015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C1CC-036C-4749-BF55-3BFCE44B1B7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71" y="418115"/>
            <a:ext cx="7300686" cy="1026385"/>
          </a:xfrm>
        </p:spPr>
        <p:txBody>
          <a:bodyPr/>
          <a:lstStyle/>
          <a:p>
            <a:pPr algn="ctr"/>
            <a:r>
              <a:rPr lang="en-GB" sz="2400" dirty="0" smtClean="0"/>
              <a:t>ENQA Report to Ministerial Conference</a:t>
            </a:r>
            <a:br>
              <a:rPr lang="en-GB" sz="2400" dirty="0" smtClean="0"/>
            </a:br>
            <a:r>
              <a:rPr lang="en-GB" sz="2400" dirty="0" smtClean="0"/>
              <a:t>(Yerevan, May 2015)</a:t>
            </a:r>
            <a:br>
              <a:rPr lang="en-GB" sz="2400" dirty="0" smtClean="0"/>
            </a:br>
            <a:r>
              <a:rPr lang="en-GB" sz="2400" dirty="0" smtClean="0"/>
              <a:t>QA in the EHEA - Priorities for the future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5543" y="1627344"/>
            <a:ext cx="4131581" cy="45338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Internationalisation of Quality Assurance and the Revised ESG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Benefits and Risks of Cross Border Quality Assurance Services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Transparency and Availability of Quality Assurance Reports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Independence of Quality Assurance Agencies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3056" y="6299413"/>
            <a:ext cx="6381246" cy="360000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/>
              <a:t>Meeting with the Higher Education Quality Assurance Council, Riga, 1 December 2015 </a:t>
            </a:r>
          </a:p>
          <a:p>
            <a:pPr algn="ctr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C1CC-036C-4749-BF55-3BFCE44B1B7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2" y="1627344"/>
            <a:ext cx="3298130" cy="4664042"/>
          </a:xfrm>
          <a:prstGeom prst="rect">
            <a:avLst/>
          </a:prstGeom>
          <a:ln w="12700">
            <a:solidFill>
              <a:schemeClr val="tx1">
                <a:alpha val="70000"/>
              </a:schemeClr>
            </a:solidFill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7918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811" y="418115"/>
            <a:ext cx="6413154" cy="1026385"/>
          </a:xfrm>
        </p:spPr>
        <p:txBody>
          <a:bodyPr/>
          <a:lstStyle/>
          <a:p>
            <a:pPr algn="ctr"/>
            <a:r>
              <a:rPr lang="en-GB" dirty="0" smtClean="0"/>
              <a:t>ENQA – Reviews of agencies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1" y="1765392"/>
            <a:ext cx="7185329" cy="41738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ENQA organises reviews of applicant or member agencies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ENQA trains panels of reviewers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ENQA membership criteria is a finding of substantial compliance with ESG 2015 following a review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3056" y="6111386"/>
            <a:ext cx="6381246" cy="360000"/>
          </a:xfrm>
        </p:spPr>
        <p:txBody>
          <a:bodyPr/>
          <a:lstStyle/>
          <a:p>
            <a:pPr algn="ctr"/>
            <a:r>
              <a:rPr lang="en-US" dirty="0"/>
              <a:t>Meeting with the Higher Education Quality Assurance Council, Riga, 1 December 2015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C1CC-036C-4749-BF55-3BFCE44B1B7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9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811" y="418115"/>
            <a:ext cx="6413154" cy="1026385"/>
          </a:xfrm>
        </p:spPr>
        <p:txBody>
          <a:bodyPr/>
          <a:lstStyle/>
          <a:p>
            <a:pPr algn="ctr"/>
            <a:r>
              <a:rPr lang="en-GB" dirty="0" smtClean="0"/>
              <a:t>ENQA – Reviews of agencies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1" y="1765392"/>
            <a:ext cx="8083826" cy="41738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Panel usually consists of 5 members</a:t>
            </a:r>
          </a:p>
          <a:p>
            <a:pPr lvl="1"/>
            <a:r>
              <a:rPr lang="en-GB" dirty="0" smtClean="0"/>
              <a:t>One or two quality assurance professionals (at least one of whom should be currently employed by a QA agency)</a:t>
            </a:r>
          </a:p>
          <a:p>
            <a:pPr lvl="1"/>
            <a:r>
              <a:rPr lang="en-GB" dirty="0" smtClean="0"/>
              <a:t>An academic currently serving at a higher education institution</a:t>
            </a:r>
          </a:p>
          <a:p>
            <a:pPr lvl="1"/>
            <a:r>
              <a:rPr lang="en-GB" dirty="0" smtClean="0"/>
              <a:t>A student member</a:t>
            </a:r>
          </a:p>
          <a:p>
            <a:pPr lvl="1"/>
            <a:r>
              <a:rPr lang="en-GB" dirty="0" smtClean="0"/>
              <a:t>A member of the ENQA Secretariat (new since 2015)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When requested by the agency under review, other stakeholders members (e.g. from the labour market) may be included instead of the second quality assurance professional or in addition to the 5 panel members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3056" y="6111386"/>
            <a:ext cx="6381246" cy="360000"/>
          </a:xfrm>
        </p:spPr>
        <p:txBody>
          <a:bodyPr/>
          <a:lstStyle/>
          <a:p>
            <a:pPr algn="ctr"/>
            <a:r>
              <a:rPr lang="en-US" dirty="0"/>
              <a:t>Meeting with the Higher Education Quality Assurance Council, Riga, 1 December 2015 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C1CC-036C-4749-BF55-3BFCE44B1B7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3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811" y="418115"/>
            <a:ext cx="6413154" cy="1026385"/>
          </a:xfrm>
        </p:spPr>
        <p:txBody>
          <a:bodyPr/>
          <a:lstStyle/>
          <a:p>
            <a:pPr algn="ctr"/>
            <a:r>
              <a:rPr lang="en-GB" dirty="0" smtClean="0"/>
              <a:t>ENQA – Reviews of agencies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1" y="1538969"/>
            <a:ext cx="8083826" cy="41738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Panels are appointed from among experts nominated by</a:t>
            </a:r>
          </a:p>
          <a:p>
            <a:pPr lvl="1"/>
            <a:r>
              <a:rPr lang="en-GB" dirty="0" smtClean="0"/>
              <a:t>ENQA</a:t>
            </a:r>
          </a:p>
          <a:p>
            <a:pPr lvl="1"/>
            <a:r>
              <a:rPr lang="en-GB" dirty="0" smtClean="0"/>
              <a:t>EUA or EURASHE</a:t>
            </a:r>
          </a:p>
          <a:p>
            <a:pPr lvl="1"/>
            <a:r>
              <a:rPr lang="en-GB" dirty="0" smtClean="0"/>
              <a:t>ESU</a:t>
            </a:r>
          </a:p>
          <a:p>
            <a:pPr lvl="1"/>
            <a:r>
              <a:rPr lang="en-GB" dirty="0" err="1" smtClean="0"/>
              <a:t>BusinessEurope</a:t>
            </a: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All panel members must have undergone training by ENQA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At least two panel members must come from outside the national system of the agency under review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At least one member of the panel has good knowledge and understanding of the higher education and quality assurance system in which the agency (predominantly) operates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3056" y="6111386"/>
            <a:ext cx="6381246" cy="360000"/>
          </a:xfrm>
        </p:spPr>
        <p:txBody>
          <a:bodyPr/>
          <a:lstStyle/>
          <a:p>
            <a:pPr algn="ctr"/>
            <a:r>
              <a:rPr lang="en-US" dirty="0"/>
              <a:t>Meeting with the Higher Education Quality Assurance Council, Riga, 1 December 2015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C1CC-036C-4749-BF55-3BFCE44B1B7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811" y="418115"/>
            <a:ext cx="6413154" cy="1026385"/>
          </a:xfrm>
        </p:spPr>
        <p:txBody>
          <a:bodyPr/>
          <a:lstStyle/>
          <a:p>
            <a:pPr algn="ctr"/>
            <a:r>
              <a:rPr lang="en-GB" dirty="0" smtClean="0"/>
              <a:t>Stages in ENQA Review (I)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1" y="1538969"/>
            <a:ext cx="8083826" cy="41738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Application from (current or applicant) member to ENQA to co-ordinate review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Agreement of Terms of Reference between agency and ENQA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Agency produces self-assessment report (SAR)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ENQA Secretariat carries out an administrative scrutiny of the SAR to verify if it meets the requirements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Appointment of external panel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Site visit to the agency by panel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3056" y="6111386"/>
            <a:ext cx="6381246" cy="360000"/>
          </a:xfrm>
        </p:spPr>
        <p:txBody>
          <a:bodyPr/>
          <a:lstStyle/>
          <a:p>
            <a:pPr algn="ctr"/>
            <a:r>
              <a:rPr lang="en-US" dirty="0"/>
              <a:t>Meeting with the Higher Education Quality Assurance Council, Riga, 1 December 2015 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C1CC-036C-4749-BF55-3BFCE44B1B7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811" y="418115"/>
            <a:ext cx="6413154" cy="1026385"/>
          </a:xfrm>
        </p:spPr>
        <p:txBody>
          <a:bodyPr/>
          <a:lstStyle/>
          <a:p>
            <a:pPr algn="ctr"/>
            <a:r>
              <a:rPr lang="en-GB" dirty="0"/>
              <a:t>S</a:t>
            </a:r>
            <a:r>
              <a:rPr lang="en-GB" dirty="0" smtClean="0"/>
              <a:t>tages in ENQA Review (II)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1" y="1538969"/>
            <a:ext cx="8083826" cy="41738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Panel drafts external review report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Report sent to agency for factual checking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Panel judgement is provided for each standards with the following grading:</a:t>
            </a:r>
          </a:p>
          <a:p>
            <a:pPr lvl="1"/>
            <a:r>
              <a:rPr lang="en-GB" dirty="0" smtClean="0"/>
              <a:t>Fully compliant</a:t>
            </a:r>
          </a:p>
          <a:p>
            <a:pPr lvl="1"/>
            <a:r>
              <a:rPr lang="en-GB" dirty="0" smtClean="0"/>
              <a:t>Substantially compliant</a:t>
            </a:r>
          </a:p>
          <a:p>
            <a:pPr lvl="1"/>
            <a:r>
              <a:rPr lang="en-GB" dirty="0" smtClean="0"/>
              <a:t>Partially compliant</a:t>
            </a:r>
          </a:p>
          <a:p>
            <a:pPr lvl="1"/>
            <a:r>
              <a:rPr lang="en-GB" dirty="0" smtClean="0"/>
              <a:t>Non-compliant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Report submitted to ENQA Board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3056" y="6111386"/>
            <a:ext cx="6381246" cy="360000"/>
          </a:xfrm>
        </p:spPr>
        <p:txBody>
          <a:bodyPr/>
          <a:lstStyle/>
          <a:p>
            <a:pPr algn="ctr"/>
            <a:r>
              <a:rPr lang="en-US" dirty="0"/>
              <a:t>Meeting with the Higher Education Quality Assurance Council, Riga, 1 December 2015 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C1CC-036C-4749-BF55-3BFCE44B1B7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811" y="122824"/>
            <a:ext cx="6413154" cy="1026385"/>
          </a:xfrm>
        </p:spPr>
        <p:txBody>
          <a:bodyPr/>
          <a:lstStyle/>
          <a:p>
            <a:pPr algn="ctr"/>
            <a:r>
              <a:rPr lang="en-GB" dirty="0"/>
              <a:t>S</a:t>
            </a:r>
            <a:r>
              <a:rPr lang="en-GB" dirty="0" smtClean="0"/>
              <a:t>tages in ENQA Review (III)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1" y="1538969"/>
            <a:ext cx="8083826" cy="41738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Report is sent to one of the ENQA scrutiny committees</a:t>
            </a:r>
          </a:p>
          <a:p>
            <a:pPr lvl="1"/>
            <a:r>
              <a:rPr lang="en-GB" dirty="0" smtClean="0"/>
              <a:t>2 Board members and </a:t>
            </a:r>
            <a:r>
              <a:rPr lang="en-GB" dirty="0"/>
              <a:t>(</a:t>
            </a:r>
            <a:r>
              <a:rPr lang="en-GB" dirty="0" smtClean="0"/>
              <a:t>usually) 1 ex-Board member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Report is considered by the full ENQA Board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Board decides if the agency is accepted (or reconfirmed) as a member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ENQA publishes the external review report (irrespective of whether the decision was negative or positive)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Membership is valid for five years from the date of the Board meeting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Applicant can appeal a negative finding to the ENQA Appeals Committee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3056" y="6111386"/>
            <a:ext cx="6381246" cy="360000"/>
          </a:xfrm>
        </p:spPr>
        <p:txBody>
          <a:bodyPr/>
          <a:lstStyle/>
          <a:p>
            <a:pPr algn="ctr"/>
            <a:r>
              <a:rPr lang="en-US" dirty="0"/>
              <a:t>Meeting with the Higher Education Quality Assurance Council, Riga, 1 December 2015 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C1CC-036C-4749-BF55-3BFCE44B1B7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51" y="227327"/>
            <a:ext cx="7419703" cy="1026385"/>
          </a:xfrm>
        </p:spPr>
        <p:txBody>
          <a:bodyPr/>
          <a:lstStyle/>
          <a:p>
            <a:pPr algn="ctr"/>
            <a:r>
              <a:rPr lang="en-GB" dirty="0" smtClean="0"/>
              <a:t>Guidelines for ENQA Agency Reviews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1" y="1538969"/>
            <a:ext cx="8083826" cy="41738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3056" y="6111386"/>
            <a:ext cx="6381246" cy="360000"/>
          </a:xfrm>
        </p:spPr>
        <p:txBody>
          <a:bodyPr/>
          <a:lstStyle/>
          <a:p>
            <a:pPr algn="ctr"/>
            <a:r>
              <a:rPr lang="en-US" dirty="0"/>
              <a:t>Meeting with the Higher Education Quality Assurance Council, Riga, 1 December 2015 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C1CC-036C-4749-BF55-3BFCE44B1B7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63" y="1605711"/>
            <a:ext cx="3031313" cy="43063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41" y="1603366"/>
            <a:ext cx="3023661" cy="42772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 rot="19654165">
            <a:off x="5075368" y="3741983"/>
            <a:ext cx="279420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Working document – October 2015</a:t>
            </a:r>
            <a:endParaRPr lang="en-I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23" y="418115"/>
            <a:ext cx="7689668" cy="1026385"/>
          </a:xfrm>
        </p:spPr>
        <p:txBody>
          <a:bodyPr/>
          <a:lstStyle/>
          <a:p>
            <a:pPr algn="ctr"/>
            <a:r>
              <a:rPr lang="en-GB" dirty="0" smtClean="0"/>
              <a:t>What is ENQA?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1" y="2161515"/>
            <a:ext cx="8083826" cy="41738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IE" dirty="0" smtClean="0"/>
              <a:t>ENQA is the European Association for Quality Assurance in Higher Education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ENQA is a </a:t>
            </a:r>
            <a:r>
              <a:rPr lang="en-IE" b="1" dirty="0" smtClean="0"/>
              <a:t>membership organisation </a:t>
            </a:r>
            <a:r>
              <a:rPr lang="en-IE" dirty="0" smtClean="0"/>
              <a:t>of external Quality Assurance Agencies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The criteria for membership is that an agency undergoes a successful </a:t>
            </a:r>
            <a:r>
              <a:rPr lang="en-IE" b="1" dirty="0" smtClean="0"/>
              <a:t>external review </a:t>
            </a:r>
            <a:r>
              <a:rPr lang="en-IE" dirty="0" smtClean="0"/>
              <a:t>against the 2015 </a:t>
            </a:r>
            <a:r>
              <a:rPr lang="en-IE" b="1" dirty="0" smtClean="0"/>
              <a:t>European Standards and Guidelines </a:t>
            </a:r>
            <a:r>
              <a:rPr lang="en-IE" dirty="0" smtClean="0"/>
              <a:t>(ESG) every five years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3056" y="6155360"/>
            <a:ext cx="6381246" cy="360000"/>
          </a:xfrm>
        </p:spPr>
        <p:txBody>
          <a:bodyPr/>
          <a:lstStyle/>
          <a:p>
            <a:pPr algn="ctr"/>
            <a:r>
              <a:rPr lang="en-US" dirty="0" smtClean="0"/>
              <a:t>Meeting with the Higher Education Quality Assurance Council, Riga, 1 December 2015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C1CC-036C-4749-BF55-3BFCE44B1B7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578" y="300035"/>
            <a:ext cx="6413154" cy="1349725"/>
          </a:xfrm>
        </p:spPr>
        <p:txBody>
          <a:bodyPr/>
          <a:lstStyle/>
          <a:p>
            <a:pPr algn="ctr"/>
            <a:r>
              <a:rPr lang="en-GB" dirty="0" smtClean="0"/>
              <a:t>Membership of ENQA</a:t>
            </a:r>
            <a:br>
              <a:rPr lang="en-GB" dirty="0" smtClean="0"/>
            </a:br>
            <a:r>
              <a:rPr lang="en-GB" dirty="0" smtClean="0"/>
              <a:t>and listing on EQAR</a:t>
            </a:r>
            <a:br>
              <a:rPr lang="en-GB" dirty="0" smtClean="0"/>
            </a:br>
            <a:r>
              <a:rPr lang="en-GB" sz="2400" dirty="0" smtClean="0"/>
              <a:t>(November 2015)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7233" y="1975330"/>
            <a:ext cx="4981303" cy="41738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48 </a:t>
            </a:r>
            <a:r>
              <a:rPr lang="en-GB" dirty="0" smtClean="0"/>
              <a:t>members from </a:t>
            </a:r>
            <a:r>
              <a:rPr lang="en-GB" b="1" dirty="0" smtClean="0"/>
              <a:t>26</a:t>
            </a:r>
            <a:r>
              <a:rPr lang="en-GB" dirty="0" smtClean="0"/>
              <a:t> EHEA countries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39</a:t>
            </a:r>
            <a:r>
              <a:rPr lang="en-GB" dirty="0" smtClean="0"/>
              <a:t> agencies listed from </a:t>
            </a:r>
            <a:r>
              <a:rPr lang="en-GB" b="1" dirty="0" smtClean="0"/>
              <a:t>20</a:t>
            </a:r>
            <a:r>
              <a:rPr lang="en-GB" dirty="0" smtClean="0"/>
              <a:t> EHEA member countries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There are </a:t>
            </a:r>
            <a:r>
              <a:rPr lang="en-GB" b="1" dirty="0" smtClean="0"/>
              <a:t>38</a:t>
            </a:r>
            <a:r>
              <a:rPr lang="en-GB" dirty="0" smtClean="0"/>
              <a:t> agencies that are members of ENQA and are listed on EQAR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3056" y="6118086"/>
            <a:ext cx="6381246" cy="360000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/>
              <a:t>Meeting with the Higher Education Quality Assurance Council, Riga, 1 December 2015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C1CC-036C-4749-BF55-3BFCE44B1B7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949" y="1907177"/>
            <a:ext cx="1601199" cy="1339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78" y="3179013"/>
            <a:ext cx="2372775" cy="158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8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811" y="122824"/>
            <a:ext cx="6413154" cy="1026385"/>
          </a:xfrm>
        </p:spPr>
        <p:txBody>
          <a:bodyPr/>
          <a:lstStyle/>
          <a:p>
            <a:pPr algn="ctr"/>
            <a:r>
              <a:rPr lang="en-GB" dirty="0" smtClean="0"/>
              <a:t>Application for listing on EQAR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214" y="1366156"/>
            <a:ext cx="8083826" cy="45034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DISCLAIMER: the following information is a synopsis of material available on the EQAR website </a:t>
            </a:r>
            <a:r>
              <a:rPr lang="en-GB" dirty="0" smtClean="0">
                <a:solidFill>
                  <a:srgbClr val="FF0000"/>
                </a:solidFill>
                <a:hlinkClick r:id="rId3"/>
              </a:rPr>
              <a:t>www.eqar.eu</a:t>
            </a:r>
            <a:r>
              <a:rPr lang="en-GB" dirty="0">
                <a:solidFill>
                  <a:srgbClr val="FF0000"/>
                </a:solidFill>
              </a:rPr>
              <a:t> </a:t>
            </a: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All details should be checked with the EQAR Secretariat.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The European Quality Assurance Register for Higher Education is a list of agencies that have undergone a review and have been found to be substantially compliant with the European Standards and Guidelines</a:t>
            </a:r>
          </a:p>
          <a:p>
            <a:r>
              <a:rPr lang="en-GB" dirty="0" smtClean="0"/>
              <a:t>The founding members of EQAR are ENQA, EUA, EURASHE and ESU</a:t>
            </a:r>
          </a:p>
          <a:p>
            <a:r>
              <a:rPr lang="en-GB" dirty="0" smtClean="0"/>
              <a:t>The other members are national governments and consultative members; Education International and Business Europe</a:t>
            </a:r>
          </a:p>
          <a:p>
            <a:r>
              <a:rPr lang="en-GB" dirty="0" smtClean="0"/>
              <a:t>The decisions of listing on EQAR are taken by the Register Committee</a:t>
            </a:r>
          </a:p>
          <a:p>
            <a:r>
              <a:rPr lang="en-GB" dirty="0" smtClean="0"/>
              <a:t>EQAR requires an applicant agency to commission a review against the ESG </a:t>
            </a:r>
          </a:p>
          <a:p>
            <a:r>
              <a:rPr lang="en-GB" dirty="0" smtClean="0"/>
              <a:t>EQAR does NOT organise reviews itself</a:t>
            </a:r>
          </a:p>
          <a:p>
            <a:r>
              <a:rPr lang="en-GB" dirty="0" smtClean="0"/>
              <a:t>The overwhelming majority of EQAR listed agencies chose ENQA as the commissioning body for their review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3056" y="6111386"/>
            <a:ext cx="6381246" cy="360000"/>
          </a:xfrm>
        </p:spPr>
        <p:txBody>
          <a:bodyPr/>
          <a:lstStyle/>
          <a:p>
            <a:pPr algn="ctr"/>
            <a:r>
              <a:rPr lang="en-US" dirty="0"/>
              <a:t>Meeting with the Higher Education Quality Assurance Council, Riga, 1 December 2015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C1CC-036C-4749-BF55-3BFCE44B1B7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0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811" y="122824"/>
            <a:ext cx="6413154" cy="1026385"/>
          </a:xfrm>
        </p:spPr>
        <p:txBody>
          <a:bodyPr/>
          <a:lstStyle/>
          <a:p>
            <a:pPr algn="ctr"/>
            <a:r>
              <a:rPr lang="en-GB" dirty="0" smtClean="0"/>
              <a:t>Application for listing on EQAR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1" y="1538969"/>
            <a:ext cx="8083826" cy="41738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3056" y="6111386"/>
            <a:ext cx="6381246" cy="360000"/>
          </a:xfrm>
        </p:spPr>
        <p:txBody>
          <a:bodyPr/>
          <a:lstStyle/>
          <a:p>
            <a:pPr algn="ctr"/>
            <a:r>
              <a:rPr lang="en-US" dirty="0"/>
              <a:t>Meeting with the Higher Education Quality Assurance Council, Riga, 1 December 2015 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C1CC-036C-4749-BF55-3BFCE44B1B7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13377" y="2125909"/>
            <a:ext cx="783374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Agencies applying for inclusion on the Register (or renewal of registration) need to undergo an eligibility check before initiating their external review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 part of the verification of eligibility the applicant is expected to submit to EQAR a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draft of the terms of reference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the planned external review to be agreed between the applicant and the review coordinator (e.g. ENQA).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4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811" y="122824"/>
            <a:ext cx="6413154" cy="1026385"/>
          </a:xfrm>
        </p:spPr>
        <p:txBody>
          <a:bodyPr/>
          <a:lstStyle/>
          <a:p>
            <a:pPr algn="ctr"/>
            <a:r>
              <a:rPr lang="en-GB" dirty="0" smtClean="0"/>
              <a:t>Application for listing on EQAR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1" y="1538969"/>
            <a:ext cx="8083826" cy="41738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3056" y="6111386"/>
            <a:ext cx="6381246" cy="360000"/>
          </a:xfrm>
        </p:spPr>
        <p:txBody>
          <a:bodyPr/>
          <a:lstStyle/>
          <a:p>
            <a:pPr algn="ctr"/>
            <a:r>
              <a:rPr lang="en-US" dirty="0"/>
              <a:t>Meeting with the Higher Education Quality Assurance Council, Riga, 1 December 2015 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C1CC-036C-4749-BF55-3BFCE44B1B7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30159" y="1363733"/>
            <a:ext cx="772704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dirty="0" smtClean="0"/>
              <a:t>As EQAR does not co-ordinate reviews itself, it is the responsibility of the </a:t>
            </a:r>
            <a:r>
              <a:rPr lang="en-IE" dirty="0"/>
              <a:t>applicant </a:t>
            </a:r>
            <a:r>
              <a:rPr lang="en-IE" dirty="0" smtClean="0"/>
              <a:t>to </a:t>
            </a:r>
            <a:r>
              <a:rPr lang="en-IE" dirty="0"/>
              <a:t>identify a suitable review coordinator </a:t>
            </a:r>
            <a:r>
              <a:rPr lang="en-IE" dirty="0" smtClean="0"/>
              <a:t>(such as ENQA) that </a:t>
            </a:r>
            <a:r>
              <a:rPr lang="en-IE" dirty="0"/>
              <a:t>has the necessary professional capacity and is independent from the </a:t>
            </a:r>
            <a:r>
              <a:rPr lang="en-IE" dirty="0" smtClean="0"/>
              <a:t>applicant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dirty="0" smtClean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dirty="0" smtClean="0"/>
              <a:t>EQAR’s requirements in terms of the external panel composition and the site visit are fully compatible with the ENQA review model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dirty="0" smtClean="0"/>
              <a:t>So as to ensure that the review is conducted on a sufficient and robust basis for the Register Committee to make a decision, EQAR advises that an applicant agency and the review co-ordinator are aware of the EQAR document (2015) </a:t>
            </a:r>
            <a:r>
              <a:rPr lang="en-IE" i="1" dirty="0" smtClean="0"/>
              <a:t>Use and Interpretation of the ESG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E" dirty="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811" y="122824"/>
            <a:ext cx="6413154" cy="1026385"/>
          </a:xfrm>
        </p:spPr>
        <p:txBody>
          <a:bodyPr/>
          <a:lstStyle/>
          <a:p>
            <a:pPr algn="ctr"/>
            <a:r>
              <a:rPr lang="en-GB" dirty="0" smtClean="0"/>
              <a:t>Application for listing on EQAR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3056" y="6111386"/>
            <a:ext cx="6381246" cy="360000"/>
          </a:xfrm>
        </p:spPr>
        <p:txBody>
          <a:bodyPr/>
          <a:lstStyle/>
          <a:p>
            <a:pPr algn="ctr"/>
            <a:r>
              <a:rPr lang="en-US" dirty="0"/>
              <a:t>Meeting with the Higher Education Quality Assurance Council, Riga, 1 December 2015 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C1CC-036C-4749-BF55-3BFCE44B1B7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13377" y="3209774"/>
            <a:ext cx="772704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23" y="1248776"/>
            <a:ext cx="3362908" cy="4758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157926" y="2557567"/>
            <a:ext cx="30491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/>
              <a:t>Use and Interpretation of the ESG </a:t>
            </a:r>
            <a:r>
              <a:rPr lang="en-IE" dirty="0" smtClean="0"/>
              <a:t>is a document published by the EQAR Register Committee in June 2015 following adoption of ESG 2015 by Ministers in Yerevan in May 2015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450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811" y="122824"/>
            <a:ext cx="6413154" cy="1026385"/>
          </a:xfrm>
        </p:spPr>
        <p:txBody>
          <a:bodyPr/>
          <a:lstStyle/>
          <a:p>
            <a:pPr algn="ctr"/>
            <a:r>
              <a:rPr lang="en-GB" dirty="0" smtClean="0"/>
              <a:t>Application for listing on EQAR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3056" y="6111386"/>
            <a:ext cx="6381246" cy="360000"/>
          </a:xfrm>
        </p:spPr>
        <p:txBody>
          <a:bodyPr/>
          <a:lstStyle/>
          <a:p>
            <a:pPr algn="ctr"/>
            <a:r>
              <a:rPr lang="en-US" dirty="0"/>
              <a:t>Meeting with the Higher Education Quality Assurance Council, Riga, 1 December 2015 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C1CC-036C-4749-BF55-3BFCE44B1B7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13377" y="3209774"/>
            <a:ext cx="772704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44732" y="756074"/>
            <a:ext cx="695814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Register Committee convenes twice a year (spring and autumn). Before each meeting there is a deadline (15 March and 15 September) for which complete applications (review documents) must have reached the Secretariat in order to be considered at that meeting.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the case of initial applications, the review documents must be submitted before one of the two deadlines (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15 March / 15 September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EQAR Register Committee will then make a decision on admission of the agency to the Register (or renewal of its registration, respectively) </a:t>
            </a:r>
          </a:p>
        </p:txBody>
      </p:sp>
    </p:spTree>
    <p:extLst>
      <p:ext uri="{BB962C8B-B14F-4D97-AF65-F5344CB8AC3E}">
        <p14:creationId xmlns:p14="http://schemas.microsoft.com/office/powerpoint/2010/main" val="21687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83" y="374100"/>
            <a:ext cx="7666193" cy="1026385"/>
          </a:xfrm>
        </p:spPr>
        <p:txBody>
          <a:bodyPr/>
          <a:lstStyle/>
          <a:p>
            <a:pPr algn="ctr"/>
            <a:r>
              <a:rPr lang="en-GB" dirty="0" smtClean="0"/>
              <a:t>ENQA and EQAR</a:t>
            </a:r>
            <a:br>
              <a:rPr lang="en-GB" dirty="0" smtClean="0"/>
            </a:br>
            <a:r>
              <a:rPr lang="en-GB" dirty="0" smtClean="0"/>
              <a:t> – do I have to do the examination twice?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3056" y="6111386"/>
            <a:ext cx="6381246" cy="360000"/>
          </a:xfrm>
        </p:spPr>
        <p:txBody>
          <a:bodyPr/>
          <a:lstStyle/>
          <a:p>
            <a:pPr algn="ctr"/>
            <a:r>
              <a:rPr lang="en-US" dirty="0"/>
              <a:t>Meeting with the Higher Education Quality Assurance Council, Riga, 1 December 2015 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C1CC-036C-4749-BF55-3BFCE44B1B7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13377" y="3209774"/>
            <a:ext cx="772704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44732" y="1217635"/>
            <a:ext cx="695814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ENQA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an association of external quality assurance agencies</a:t>
            </a:r>
            <a:r>
              <a:rPr lang="en-US" altLang="en-US" dirty="0" smtClean="0">
                <a:latin typeface="Arial" panose="020B0604020202020204" pitchFamily="34" charset="0"/>
              </a:rPr>
              <a:t>. It represents agencies and organises projects, seminars, conferences and networking events.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 smtClean="0">
                <a:latin typeface="Arial" panose="020B0604020202020204" pitchFamily="34" charset="0"/>
              </a:rPr>
              <a:t>ENQA offers reviews against ESG 2015 as a service to agencies. The ENQA membership criteria is a successful review against ESG 2015.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 smtClean="0">
                <a:latin typeface="Arial" panose="020B0604020202020204" pitchFamily="34" charset="0"/>
              </a:rPr>
              <a:t>ENQA trains reviewers for and organises reviews against ESG 2015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 smtClean="0">
                <a:latin typeface="Arial" panose="020B0604020202020204" pitchFamily="34" charset="0"/>
              </a:rPr>
              <a:t>The ENQA Board takes membership decisions based on a review report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7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83" y="374100"/>
            <a:ext cx="7666193" cy="1026385"/>
          </a:xfrm>
        </p:spPr>
        <p:txBody>
          <a:bodyPr/>
          <a:lstStyle/>
          <a:p>
            <a:pPr algn="ctr"/>
            <a:r>
              <a:rPr lang="en-GB" dirty="0" smtClean="0"/>
              <a:t>ENQA and EQAR</a:t>
            </a:r>
            <a:br>
              <a:rPr lang="en-GB" dirty="0" smtClean="0"/>
            </a:br>
            <a:r>
              <a:rPr lang="en-GB" dirty="0" smtClean="0"/>
              <a:t> – do I have to do the examination twice?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3056" y="6111386"/>
            <a:ext cx="6381246" cy="360000"/>
          </a:xfrm>
        </p:spPr>
        <p:txBody>
          <a:bodyPr/>
          <a:lstStyle/>
          <a:p>
            <a:pPr algn="ctr"/>
            <a:r>
              <a:rPr lang="en-US" dirty="0"/>
              <a:t>Meeting with the Higher Education Quality Assurance Council, Riga, 1 December 2015 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C1CC-036C-4749-BF55-3BFCE44B1B7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13377" y="3209774"/>
            <a:ext cx="772704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44732" y="1910132"/>
            <a:ext cx="695814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 smtClean="0">
                <a:latin typeface="Arial" panose="020B0604020202020204" pitchFamily="34" charset="0"/>
              </a:rPr>
              <a:t>EQAR is a listing of agencies substantially complying with ESG 2015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 smtClean="0">
                <a:latin typeface="Arial" panose="020B0604020202020204" pitchFamily="34" charset="0"/>
              </a:rPr>
              <a:t>EQAR requires an applicant agency to commission a body to co-ordinate a review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 smtClean="0">
                <a:latin typeface="Arial" panose="020B0604020202020204" pitchFamily="34" charset="0"/>
              </a:rPr>
              <a:t>Based on the submission of the report arising from that review, the EQAR Register Committee makes a decision on listing of the applicant agency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83" y="374100"/>
            <a:ext cx="7666193" cy="1026385"/>
          </a:xfrm>
        </p:spPr>
        <p:txBody>
          <a:bodyPr/>
          <a:lstStyle/>
          <a:p>
            <a:pPr algn="ctr"/>
            <a:r>
              <a:rPr lang="en-GB" dirty="0" smtClean="0"/>
              <a:t>ENQA and EQAR</a:t>
            </a:r>
            <a:br>
              <a:rPr lang="en-GB" dirty="0" smtClean="0"/>
            </a:br>
            <a:r>
              <a:rPr lang="en-GB" dirty="0" smtClean="0"/>
              <a:t> – do I have to do the examination twice?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3056" y="6111386"/>
            <a:ext cx="6381246" cy="360000"/>
          </a:xfrm>
        </p:spPr>
        <p:txBody>
          <a:bodyPr/>
          <a:lstStyle/>
          <a:p>
            <a:pPr algn="ctr"/>
            <a:r>
              <a:rPr lang="en-US" dirty="0"/>
              <a:t>Meeting with the Higher Education Quality Assurance Council, Riga, 1 December 2015 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C1CC-036C-4749-BF55-3BFCE44B1B7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13377" y="3209774"/>
            <a:ext cx="772704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44732" y="940641"/>
            <a:ext cx="6958148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 agency wishes to apply to ENQA for members and also to apply to EQAR for listing, there is no duplication of effort on the agency’s behalf other than </a:t>
            </a:r>
            <a:r>
              <a:rPr lang="en-US" altLang="en-US" dirty="0" smtClean="0">
                <a:latin typeface="Arial" panose="020B0604020202020204" pitchFamily="34" charset="0"/>
              </a:rPr>
              <a:t>Indicating to both organisations that they wish to apply for membership and listing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the case of an application to ENQA, ENQA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organises the review and produces the report and the ENQA Board takes a decision on ENQA membership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 smtClean="0">
                <a:latin typeface="Arial" panose="020B0604020202020204" pitchFamily="34" charset="0"/>
              </a:rPr>
              <a:t>In the case of seeking an EQAR listing, the agency submits its review report and the EQAR Register Committee takes a decision on listing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examination is sat once but there are two ‘examiners’. Like any good quality assurance system, if the process is consistent, the ‘examiners’ should (</a:t>
            </a:r>
            <a:r>
              <a:rPr kumimoji="0" lang="en-US" altLang="en-US" sz="18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 usually do) 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come to the same conclusion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31090" y="1881810"/>
            <a:ext cx="4611757" cy="1993210"/>
          </a:xfrm>
        </p:spPr>
        <p:txBody>
          <a:bodyPr/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2" y="3799709"/>
            <a:ext cx="11049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9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23" y="418115"/>
            <a:ext cx="7689668" cy="1026385"/>
          </a:xfrm>
        </p:spPr>
        <p:txBody>
          <a:bodyPr/>
          <a:lstStyle/>
          <a:p>
            <a:pPr algn="ctr"/>
            <a:r>
              <a:rPr lang="en-GB" dirty="0" smtClean="0"/>
              <a:t>ENQA Strategic Plan 2016-20</a:t>
            </a:r>
            <a:br>
              <a:rPr lang="en-GB" dirty="0" smtClean="0"/>
            </a:br>
            <a:r>
              <a:rPr lang="en-GB" sz="2800" dirty="0" smtClean="0"/>
              <a:t>Goal 1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1" y="1804463"/>
            <a:ext cx="8083826" cy="41738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IE" b="1" dirty="0" smtClean="0"/>
              <a:t>REPRESENTATION</a:t>
            </a:r>
          </a:p>
          <a:p>
            <a:pPr marL="0" indent="0">
              <a:buNone/>
            </a:pPr>
            <a:endParaRPr lang="en-IE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IE" dirty="0" smtClean="0"/>
              <a:t>ENQA is representative of the diversity of quality assurance agencies throughout Europe</a:t>
            </a:r>
          </a:p>
          <a:p>
            <a:pPr marL="914400" lvl="2" indent="0">
              <a:buNone/>
            </a:pPr>
            <a:endParaRPr lang="en-IE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IE" dirty="0" smtClean="0"/>
              <a:t>ENQA supports the continuous development of independent and trustworthy quality assurance agencies operating in line with agreed standards throughout Europe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IE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IE" dirty="0" smtClean="0"/>
              <a:t>ENQA provides advice and represents the interests of its members in the policy-making process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3056" y="6155360"/>
            <a:ext cx="6381246" cy="360000"/>
          </a:xfrm>
        </p:spPr>
        <p:txBody>
          <a:bodyPr/>
          <a:lstStyle/>
          <a:p>
            <a:pPr algn="ctr"/>
            <a:r>
              <a:rPr lang="en-US" dirty="0"/>
              <a:t>Meeting with the Higher Education Quality Assurance Council, Riga, 1 December 2015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C1CC-036C-4749-BF55-3BFCE44B1B7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5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23" y="418115"/>
            <a:ext cx="7689668" cy="1026385"/>
          </a:xfrm>
        </p:spPr>
        <p:txBody>
          <a:bodyPr/>
          <a:lstStyle/>
          <a:p>
            <a:pPr algn="ctr"/>
            <a:r>
              <a:rPr lang="en-GB" dirty="0" smtClean="0"/>
              <a:t>ENQA Strategic Plan 2016-20</a:t>
            </a:r>
            <a:br>
              <a:rPr lang="en-GB" dirty="0" smtClean="0"/>
            </a:br>
            <a:r>
              <a:rPr lang="en-GB" sz="2800" dirty="0" smtClean="0"/>
              <a:t>Goal 2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1" y="1714796"/>
            <a:ext cx="8083826" cy="41738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IE" b="1" dirty="0" smtClean="0"/>
              <a:t>SERVICES</a:t>
            </a:r>
          </a:p>
          <a:p>
            <a:pPr marL="0" indent="0">
              <a:buNone/>
            </a:pPr>
            <a:endParaRPr lang="en-IE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IE" dirty="0" smtClean="0"/>
              <a:t>ENQA is a fruitful network for agencies throughout Europe</a:t>
            </a:r>
          </a:p>
          <a:p>
            <a:pPr marL="914400" lvl="2" indent="0">
              <a:buNone/>
            </a:pPr>
            <a:endParaRPr lang="en-IE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IE" dirty="0" smtClean="0"/>
              <a:t>ENQA is the preferred partner for reviews against agreed European standards</a:t>
            </a:r>
          </a:p>
          <a:p>
            <a:pPr marL="914400" lvl="2" indent="0">
              <a:buNone/>
            </a:pPr>
            <a:endParaRPr lang="en-IE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IE" dirty="0" smtClean="0"/>
              <a:t>ENQA is a key source of reliable information, expertise and know-how on quality assurance</a:t>
            </a:r>
          </a:p>
          <a:p>
            <a:pPr marL="914400" lvl="2" indent="0">
              <a:buNone/>
            </a:pPr>
            <a:endParaRPr lang="en-IE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IE" dirty="0" smtClean="0"/>
              <a:t>ENQA is a reference point for European quality </a:t>
            </a:r>
            <a:r>
              <a:rPr lang="en-IE" dirty="0" err="1"/>
              <a:t>q</a:t>
            </a:r>
            <a:r>
              <a:rPr lang="en-IE" dirty="0" err="1" smtClean="0"/>
              <a:t>ssurance</a:t>
            </a:r>
            <a:r>
              <a:rPr lang="en-IE" dirty="0" smtClean="0"/>
              <a:t> in the international context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3056" y="6155360"/>
            <a:ext cx="6381246" cy="360000"/>
          </a:xfrm>
        </p:spPr>
        <p:txBody>
          <a:bodyPr/>
          <a:lstStyle/>
          <a:p>
            <a:pPr algn="ctr"/>
            <a:r>
              <a:rPr lang="en-US" dirty="0"/>
              <a:t>Meeting with the Higher Education Quality Assurance Council, Riga, 1 December 2015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C1CC-036C-4749-BF55-3BFCE44B1B7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23" y="418115"/>
            <a:ext cx="7689668" cy="1026385"/>
          </a:xfrm>
        </p:spPr>
        <p:txBody>
          <a:bodyPr/>
          <a:lstStyle/>
          <a:p>
            <a:pPr algn="ctr"/>
            <a:r>
              <a:rPr lang="en-GB" dirty="0" smtClean="0"/>
              <a:t>ENQA Strategic Plan 2016-20</a:t>
            </a:r>
            <a:br>
              <a:rPr lang="en-GB" dirty="0" smtClean="0"/>
            </a:br>
            <a:r>
              <a:rPr lang="en-GB" sz="2800" dirty="0" smtClean="0"/>
              <a:t>Goal 3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1" y="1714796"/>
            <a:ext cx="8083826" cy="41738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IE" b="1" dirty="0" smtClean="0"/>
              <a:t>QUALITY ENHANCEMENT</a:t>
            </a:r>
          </a:p>
          <a:p>
            <a:pPr marL="0" indent="0">
              <a:buNone/>
            </a:pPr>
            <a:endParaRPr lang="en-IE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IE" dirty="0" smtClean="0"/>
              <a:t>ENQA contributes to the enhancement and innovation of quality assurance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3056" y="6155360"/>
            <a:ext cx="6381246" cy="360000"/>
          </a:xfrm>
        </p:spPr>
        <p:txBody>
          <a:bodyPr/>
          <a:lstStyle/>
          <a:p>
            <a:pPr algn="ctr"/>
            <a:r>
              <a:rPr lang="en-US" dirty="0"/>
              <a:t>Meeting with the Higher Education Quality Assurance Council, Riga, 1 December 2015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C1CC-036C-4749-BF55-3BFCE44B1B7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23" y="418115"/>
            <a:ext cx="7689668" cy="1026385"/>
          </a:xfrm>
        </p:spPr>
        <p:txBody>
          <a:bodyPr/>
          <a:lstStyle/>
          <a:p>
            <a:pPr algn="ctr"/>
            <a:r>
              <a:rPr lang="en-GB" dirty="0" smtClean="0"/>
              <a:t>ENQA at a glance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1" y="1714796"/>
            <a:ext cx="8083826" cy="41738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IE" dirty="0" smtClean="0"/>
              <a:t>Established as a network in 2000</a:t>
            </a:r>
          </a:p>
          <a:p>
            <a:r>
              <a:rPr lang="en-IE" dirty="0" smtClean="0"/>
              <a:t>Based in Brussels</a:t>
            </a:r>
          </a:p>
          <a:p>
            <a:r>
              <a:rPr lang="en-IE" dirty="0" smtClean="0"/>
              <a:t>Permanent Secretariat of 5</a:t>
            </a:r>
          </a:p>
          <a:p>
            <a:r>
              <a:rPr lang="en-IE" dirty="0" smtClean="0"/>
              <a:t>Elected Board of 9 members</a:t>
            </a:r>
          </a:p>
          <a:p>
            <a:pPr lvl="1"/>
            <a:r>
              <a:rPr lang="en-IE" dirty="0" smtClean="0"/>
              <a:t>President</a:t>
            </a:r>
          </a:p>
          <a:p>
            <a:pPr lvl="1"/>
            <a:r>
              <a:rPr lang="en-IE" dirty="0" smtClean="0"/>
              <a:t>2 Vice-Presidents</a:t>
            </a:r>
          </a:p>
          <a:p>
            <a:pPr lvl="1"/>
            <a:r>
              <a:rPr lang="en-IE" dirty="0" smtClean="0"/>
              <a:t>Treasurer</a:t>
            </a:r>
          </a:p>
          <a:p>
            <a:pPr lvl="1"/>
            <a:r>
              <a:rPr lang="en-IE" dirty="0" smtClean="0"/>
              <a:t>5 ordinary members</a:t>
            </a:r>
          </a:p>
          <a:p>
            <a:r>
              <a:rPr lang="en-IE" dirty="0" smtClean="0"/>
              <a:t>Term of office of Board members is 3 years (renewable once)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3056" y="6155360"/>
            <a:ext cx="6381246" cy="360000"/>
          </a:xfrm>
        </p:spPr>
        <p:txBody>
          <a:bodyPr/>
          <a:lstStyle/>
          <a:p>
            <a:pPr algn="ctr"/>
            <a:r>
              <a:rPr lang="en-US" dirty="0"/>
              <a:t>Meeting with the Higher Education Quality Assurance Council, Riga, 1 December 2015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C1CC-036C-4749-BF55-3BFCE44B1B7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23" y="418115"/>
            <a:ext cx="7689668" cy="1026385"/>
          </a:xfrm>
        </p:spPr>
        <p:txBody>
          <a:bodyPr/>
          <a:lstStyle/>
          <a:p>
            <a:pPr algn="ctr"/>
            <a:r>
              <a:rPr lang="en-GB" dirty="0" smtClean="0"/>
              <a:t>ENQA at a glance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1" y="1714796"/>
            <a:ext cx="8083826" cy="41738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IE" dirty="0" smtClean="0"/>
              <a:t>48 full members from 26 EHEA countries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46 affiliates (including AIC, Latvia) from a further 15 countries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ENQA is representative of 41 of the 48 members of the EHEA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Affiliates in the USA, Ecuador, Hong Kong, Israel and Jordan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3056" y="6155360"/>
            <a:ext cx="6381246" cy="360000"/>
          </a:xfrm>
        </p:spPr>
        <p:txBody>
          <a:bodyPr/>
          <a:lstStyle/>
          <a:p>
            <a:pPr algn="ctr"/>
            <a:r>
              <a:rPr lang="en-US" dirty="0"/>
              <a:t>Meeting with the Higher Education Quality Assurance Council, Riga, 1 December 2015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C1CC-036C-4749-BF55-3BFCE44B1B7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9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811" y="420914"/>
            <a:ext cx="6413154" cy="680502"/>
          </a:xfrm>
        </p:spPr>
        <p:txBody>
          <a:bodyPr/>
          <a:lstStyle/>
          <a:p>
            <a:pPr algn="ctr"/>
            <a:r>
              <a:rPr lang="en-GB" dirty="0" smtClean="0"/>
              <a:t>ENQA – member agencies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/>
              <a:t>Meeting with the Higher Education Quality Assurance Council, Riga, 1 December 2015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C1CC-036C-4749-BF55-3BFCE44B1B7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7" y="1456144"/>
            <a:ext cx="8936333" cy="484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1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811" y="418115"/>
            <a:ext cx="6413154" cy="1026385"/>
          </a:xfrm>
        </p:spPr>
        <p:txBody>
          <a:bodyPr/>
          <a:lstStyle/>
          <a:p>
            <a:pPr algn="ctr"/>
            <a:r>
              <a:rPr lang="en-GB" dirty="0" smtClean="0"/>
              <a:t>ENQA - affiliates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3056" y="6111386"/>
            <a:ext cx="6381246" cy="360000"/>
          </a:xfrm>
        </p:spPr>
        <p:txBody>
          <a:bodyPr/>
          <a:lstStyle/>
          <a:p>
            <a:pPr algn="ctr"/>
            <a:endParaRPr lang="en-US" dirty="0" err="1" smtClean="0"/>
          </a:p>
          <a:p>
            <a:pPr algn="ctr"/>
            <a:r>
              <a:rPr lang="en-US" dirty="0"/>
              <a:t>Meeting with the Higher Education Quality Assurance Council, Riga, 1 December 2015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C1CC-036C-4749-BF55-3BFCE44B1B7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39" y="1648711"/>
            <a:ext cx="8194086" cy="443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QA_template">
  <a:themeElements>
    <a:clrScheme name="ENQA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0093B3"/>
      </a:accent1>
      <a:accent2>
        <a:srgbClr val="C02A4D"/>
      </a:accent2>
      <a:accent3>
        <a:srgbClr val="9BBB59"/>
      </a:accent3>
      <a:accent4>
        <a:srgbClr val="8064A2"/>
      </a:accent4>
      <a:accent5>
        <a:srgbClr val="2BACE4"/>
      </a:accent5>
      <a:accent6>
        <a:srgbClr val="F79646"/>
      </a:accent6>
      <a:hlink>
        <a:srgbClr val="0093B3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ENQA_template.potx</Template>
  <TotalTime>18665</TotalTime>
  <Words>2086</Words>
  <Application>Microsoft Office PowerPoint</Application>
  <PresentationFormat>On-screen Show (4:3)</PresentationFormat>
  <Paragraphs>354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Courier New</vt:lpstr>
      <vt:lpstr>ENQA_template</vt:lpstr>
      <vt:lpstr>  Process for application for ENQA membership and EQAR listing </vt:lpstr>
      <vt:lpstr>What is ENQA?</vt:lpstr>
      <vt:lpstr>ENQA Strategic Plan 2016-20 Goal 1</vt:lpstr>
      <vt:lpstr>ENQA Strategic Plan 2016-20 Goal 2</vt:lpstr>
      <vt:lpstr>ENQA Strategic Plan 2016-20 Goal 3</vt:lpstr>
      <vt:lpstr>ENQA at a glance</vt:lpstr>
      <vt:lpstr>ENQA at a glance</vt:lpstr>
      <vt:lpstr>ENQA – member agencies</vt:lpstr>
      <vt:lpstr>ENQA - affiliates</vt:lpstr>
      <vt:lpstr>ENQA activities </vt:lpstr>
      <vt:lpstr>ENQA activities - 2015 </vt:lpstr>
      <vt:lpstr>ENQA Report to Ministerial Conference (Yerevan, May 2015) QA in the EHEA - Priorities for the future</vt:lpstr>
      <vt:lpstr>ENQA – Reviews of agencies</vt:lpstr>
      <vt:lpstr>ENQA – Reviews of agencies</vt:lpstr>
      <vt:lpstr>ENQA – Reviews of agencies</vt:lpstr>
      <vt:lpstr>Stages in ENQA Review (I)</vt:lpstr>
      <vt:lpstr>Stages in ENQA Review (II)</vt:lpstr>
      <vt:lpstr>Stages in ENQA Review (III)</vt:lpstr>
      <vt:lpstr>Guidelines for ENQA Agency Reviews</vt:lpstr>
      <vt:lpstr>Membership of ENQA and listing on EQAR (November 2015)</vt:lpstr>
      <vt:lpstr>Application for listing on EQAR</vt:lpstr>
      <vt:lpstr>Application for listing on EQAR</vt:lpstr>
      <vt:lpstr>Application for listing on EQAR</vt:lpstr>
      <vt:lpstr>Application for listing on EQAR</vt:lpstr>
      <vt:lpstr>Application for listing on EQAR</vt:lpstr>
      <vt:lpstr>ENQA and EQAR  – do I have to do the examination twice?</vt:lpstr>
      <vt:lpstr>ENQA and EQAR  – do I have to do the examination twice?</vt:lpstr>
      <vt:lpstr>ENQA and EQAR  – do I have to do the examination twice?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Eija Vierimaa</dc:creator>
  <cp:lastModifiedBy>Padraig Walsh</cp:lastModifiedBy>
  <cp:revision>157</cp:revision>
  <cp:lastPrinted>2014-09-15T06:59:39Z</cp:lastPrinted>
  <dcterms:created xsi:type="dcterms:W3CDTF">2012-05-20T13:21:58Z</dcterms:created>
  <dcterms:modified xsi:type="dcterms:W3CDTF">2015-11-27T16:47:31Z</dcterms:modified>
</cp:coreProperties>
</file>