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56" r:id="rId2"/>
    <p:sldId id="334" r:id="rId3"/>
    <p:sldId id="357" r:id="rId4"/>
    <p:sldId id="358" r:id="rId5"/>
    <p:sldId id="341" r:id="rId6"/>
    <p:sldId id="359" r:id="rId7"/>
    <p:sldId id="360" r:id="rId8"/>
    <p:sldId id="361" r:id="rId9"/>
    <p:sldId id="335" r:id="rId10"/>
    <p:sldId id="362" r:id="rId11"/>
    <p:sldId id="366" r:id="rId12"/>
    <p:sldId id="365" r:id="rId13"/>
    <p:sldId id="363" r:id="rId14"/>
    <p:sldId id="368" r:id="rId15"/>
    <p:sldId id="367" r:id="rId16"/>
    <p:sldId id="364" r:id="rId17"/>
    <p:sldId id="337" r:id="rId18"/>
    <p:sldId id="338" r:id="rId19"/>
    <p:sldId id="339" r:id="rId20"/>
    <p:sldId id="347" r:id="rId21"/>
    <p:sldId id="350" r:id="rId22"/>
    <p:sldId id="352" r:id="rId23"/>
    <p:sldId id="353" r:id="rId24"/>
    <p:sldId id="340" r:id="rId25"/>
    <p:sldId id="261" r:id="rId26"/>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4">
          <p15:clr>
            <a:srgbClr val="A4A3A4"/>
          </p15:clr>
        </p15:guide>
        <p15:guide id="2" orient="horz" pos="1141">
          <p15:clr>
            <a:srgbClr val="A4A3A4"/>
          </p15:clr>
        </p15:guide>
        <p15:guide id="3" pos="251">
          <p15:clr>
            <a:srgbClr val="A4A3A4"/>
          </p15:clr>
        </p15:guide>
        <p15:guide id="4" pos="55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B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0" d="100"/>
          <a:sy n="110" d="100"/>
        </p:scale>
        <p:origin x="1644" y="108"/>
      </p:cViewPr>
      <p:guideLst>
        <p:guide orient="horz" pos="1044"/>
        <p:guide orient="horz" pos="1141"/>
        <p:guide pos="251"/>
        <p:guide pos="5510"/>
      </p:guideLst>
    </p:cSldViewPr>
  </p:slideViewPr>
  <p:notesTextViewPr>
    <p:cViewPr>
      <p:scale>
        <a:sx n="100" d="100"/>
        <a:sy n="100" d="100"/>
      </p:scale>
      <p:origin x="0" y="0"/>
    </p:cViewPr>
  </p:notesTextViewPr>
  <p:sorterViewPr>
    <p:cViewPr>
      <p:scale>
        <a:sx n="100" d="100"/>
        <a:sy n="100" d="100"/>
      </p:scale>
      <p:origin x="0" y="-1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8792"/>
          </a:xfrm>
          <a:prstGeom prst="rect">
            <a:avLst/>
          </a:prstGeom>
        </p:spPr>
        <p:txBody>
          <a:bodyPr vert="horz" lIns="89910" tIns="44955" rIns="89910" bIns="44955"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88792"/>
          </a:xfrm>
          <a:prstGeom prst="rect">
            <a:avLst/>
          </a:prstGeom>
        </p:spPr>
        <p:txBody>
          <a:bodyPr vert="horz" lIns="89910" tIns="44955" rIns="89910" bIns="44955" rtlCol="0"/>
          <a:lstStyle>
            <a:lvl1pPr algn="r">
              <a:defRPr sz="1200"/>
            </a:lvl1pPr>
          </a:lstStyle>
          <a:p>
            <a:fld id="{E7A8D7A6-2900-F34B-BDC9-4953F924FF45}" type="datetimeFigureOut">
              <a:rPr lang="en-US" smtClean="0"/>
              <a:pPr/>
              <a:t>11/27/2015</a:t>
            </a:fld>
            <a:endParaRPr lang="en-US"/>
          </a:p>
        </p:txBody>
      </p:sp>
      <p:sp>
        <p:nvSpPr>
          <p:cNvPr id="4" name="Footer Placeholder 3"/>
          <p:cNvSpPr>
            <a:spLocks noGrp="1"/>
          </p:cNvSpPr>
          <p:nvPr>
            <p:ph type="ftr" sz="quarter" idx="2"/>
          </p:nvPr>
        </p:nvSpPr>
        <p:spPr>
          <a:xfrm>
            <a:off x="1" y="9285337"/>
            <a:ext cx="2889938" cy="488792"/>
          </a:xfrm>
          <a:prstGeom prst="rect">
            <a:avLst/>
          </a:prstGeom>
        </p:spPr>
        <p:txBody>
          <a:bodyPr vert="horz" lIns="89910" tIns="44955" rIns="89910" bIns="44955"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285337"/>
            <a:ext cx="2889938" cy="488792"/>
          </a:xfrm>
          <a:prstGeom prst="rect">
            <a:avLst/>
          </a:prstGeom>
        </p:spPr>
        <p:txBody>
          <a:bodyPr vert="horz" lIns="89910" tIns="44955" rIns="89910" bIns="44955" rtlCol="0" anchor="b"/>
          <a:lstStyle>
            <a:lvl1pPr algn="r">
              <a:defRPr sz="1200"/>
            </a:lvl1pPr>
          </a:lstStyle>
          <a:p>
            <a:fld id="{B94CB11B-E5C1-8048-A278-EA9117D66AAA}" type="slidenum">
              <a:rPr lang="en-US" smtClean="0"/>
              <a:pPr/>
              <a:t>‹#›</a:t>
            </a:fld>
            <a:endParaRPr lang="en-US"/>
          </a:p>
        </p:txBody>
      </p:sp>
    </p:spTree>
    <p:extLst>
      <p:ext uri="{BB962C8B-B14F-4D97-AF65-F5344CB8AC3E}">
        <p14:creationId xmlns:p14="http://schemas.microsoft.com/office/powerpoint/2010/main" val="2897384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8792"/>
          </a:xfrm>
          <a:prstGeom prst="rect">
            <a:avLst/>
          </a:prstGeom>
        </p:spPr>
        <p:txBody>
          <a:bodyPr vert="horz" lIns="89910" tIns="44955" rIns="89910" bIns="44955" rtlCol="0"/>
          <a:lstStyle>
            <a:lvl1pPr algn="l">
              <a:defRPr sz="1200"/>
            </a:lvl1pPr>
          </a:lstStyle>
          <a:p>
            <a:endParaRPr lang="en-US"/>
          </a:p>
        </p:txBody>
      </p:sp>
      <p:sp>
        <p:nvSpPr>
          <p:cNvPr id="3" name="Date Placeholder 2"/>
          <p:cNvSpPr>
            <a:spLocks noGrp="1"/>
          </p:cNvSpPr>
          <p:nvPr>
            <p:ph type="dt" idx="1"/>
          </p:nvPr>
        </p:nvSpPr>
        <p:spPr>
          <a:xfrm>
            <a:off x="3777607" y="0"/>
            <a:ext cx="2889938" cy="488792"/>
          </a:xfrm>
          <a:prstGeom prst="rect">
            <a:avLst/>
          </a:prstGeom>
        </p:spPr>
        <p:txBody>
          <a:bodyPr vert="horz" lIns="89910" tIns="44955" rIns="89910" bIns="44955" rtlCol="0"/>
          <a:lstStyle>
            <a:lvl1pPr algn="r">
              <a:defRPr sz="1200"/>
            </a:lvl1pPr>
          </a:lstStyle>
          <a:p>
            <a:fld id="{6658C949-149F-D34F-A75F-4A14728B20A0}" type="datetimeFigureOut">
              <a:rPr lang="en-US" smtClean="0"/>
              <a:pPr/>
              <a:t>11/27/2015</a:t>
            </a:fld>
            <a:endParaRPr lang="en-US"/>
          </a:p>
        </p:txBody>
      </p:sp>
      <p:sp>
        <p:nvSpPr>
          <p:cNvPr id="4" name="Slide Image Placeholder 3"/>
          <p:cNvSpPr>
            <a:spLocks noGrp="1" noRot="1" noChangeAspect="1"/>
          </p:cNvSpPr>
          <p:nvPr>
            <p:ph type="sldImg" idx="2"/>
          </p:nvPr>
        </p:nvSpPr>
        <p:spPr>
          <a:xfrm>
            <a:off x="890588" y="733425"/>
            <a:ext cx="4887912" cy="3665538"/>
          </a:xfrm>
          <a:prstGeom prst="rect">
            <a:avLst/>
          </a:prstGeom>
          <a:noFill/>
          <a:ln w="12700">
            <a:solidFill>
              <a:prstClr val="black"/>
            </a:solidFill>
          </a:ln>
        </p:spPr>
        <p:txBody>
          <a:bodyPr vert="horz" lIns="89910" tIns="44955" rIns="89910" bIns="44955" rtlCol="0" anchor="ctr"/>
          <a:lstStyle/>
          <a:p>
            <a:endParaRPr lang="en-US"/>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89910" tIns="44955" rIns="89910" bIns="44955"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1" y="9285337"/>
            <a:ext cx="2889938" cy="488792"/>
          </a:xfrm>
          <a:prstGeom prst="rect">
            <a:avLst/>
          </a:prstGeom>
        </p:spPr>
        <p:txBody>
          <a:bodyPr vert="horz" lIns="89910" tIns="44955" rIns="89910" bIns="44955"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85337"/>
            <a:ext cx="2889938" cy="488792"/>
          </a:xfrm>
          <a:prstGeom prst="rect">
            <a:avLst/>
          </a:prstGeom>
        </p:spPr>
        <p:txBody>
          <a:bodyPr vert="horz" lIns="89910" tIns="44955" rIns="89910" bIns="44955" rtlCol="0" anchor="b"/>
          <a:lstStyle>
            <a:lvl1pPr algn="r">
              <a:defRPr sz="1200"/>
            </a:lvl1pPr>
          </a:lstStyle>
          <a:p>
            <a:fld id="{60157E0A-A4D9-C447-A9A7-105C0447801A}" type="slidenum">
              <a:rPr lang="en-US" smtClean="0"/>
              <a:pPr/>
              <a:t>‹#›</a:t>
            </a:fld>
            <a:endParaRPr lang="en-US"/>
          </a:p>
        </p:txBody>
      </p:sp>
    </p:spTree>
    <p:extLst>
      <p:ext uri="{BB962C8B-B14F-4D97-AF65-F5344CB8AC3E}">
        <p14:creationId xmlns:p14="http://schemas.microsoft.com/office/powerpoint/2010/main" val="36572439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2</a:t>
            </a:fld>
            <a:endParaRPr lang="en-US"/>
          </a:p>
        </p:txBody>
      </p:sp>
    </p:spTree>
    <p:extLst>
      <p:ext uri="{BB962C8B-B14F-4D97-AF65-F5344CB8AC3E}">
        <p14:creationId xmlns:p14="http://schemas.microsoft.com/office/powerpoint/2010/main" val="29017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11</a:t>
            </a:fld>
            <a:endParaRPr lang="en-US"/>
          </a:p>
        </p:txBody>
      </p:sp>
    </p:spTree>
    <p:extLst>
      <p:ext uri="{BB962C8B-B14F-4D97-AF65-F5344CB8AC3E}">
        <p14:creationId xmlns:p14="http://schemas.microsoft.com/office/powerpoint/2010/main" val="163911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12</a:t>
            </a:fld>
            <a:endParaRPr lang="en-US"/>
          </a:p>
        </p:txBody>
      </p:sp>
    </p:spTree>
    <p:extLst>
      <p:ext uri="{BB962C8B-B14F-4D97-AF65-F5344CB8AC3E}">
        <p14:creationId xmlns:p14="http://schemas.microsoft.com/office/powerpoint/2010/main" val="22417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13</a:t>
            </a:fld>
            <a:endParaRPr lang="en-US"/>
          </a:p>
        </p:txBody>
      </p:sp>
    </p:spTree>
    <p:extLst>
      <p:ext uri="{BB962C8B-B14F-4D97-AF65-F5344CB8AC3E}">
        <p14:creationId xmlns:p14="http://schemas.microsoft.com/office/powerpoint/2010/main" val="241773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14</a:t>
            </a:fld>
            <a:endParaRPr lang="en-US"/>
          </a:p>
        </p:txBody>
      </p:sp>
    </p:spTree>
    <p:extLst>
      <p:ext uri="{BB962C8B-B14F-4D97-AF65-F5344CB8AC3E}">
        <p14:creationId xmlns:p14="http://schemas.microsoft.com/office/powerpoint/2010/main" val="64406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15</a:t>
            </a:fld>
            <a:endParaRPr lang="en-US"/>
          </a:p>
        </p:txBody>
      </p:sp>
    </p:spTree>
    <p:extLst>
      <p:ext uri="{BB962C8B-B14F-4D97-AF65-F5344CB8AC3E}">
        <p14:creationId xmlns:p14="http://schemas.microsoft.com/office/powerpoint/2010/main" val="388083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16</a:t>
            </a:fld>
            <a:endParaRPr lang="en-US"/>
          </a:p>
        </p:txBody>
      </p:sp>
    </p:spTree>
    <p:extLst>
      <p:ext uri="{BB962C8B-B14F-4D97-AF65-F5344CB8AC3E}">
        <p14:creationId xmlns:p14="http://schemas.microsoft.com/office/powerpoint/2010/main" val="370296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17</a:t>
            </a:fld>
            <a:endParaRPr lang="en-US"/>
          </a:p>
        </p:txBody>
      </p:sp>
    </p:spTree>
    <p:extLst>
      <p:ext uri="{BB962C8B-B14F-4D97-AF65-F5344CB8AC3E}">
        <p14:creationId xmlns:p14="http://schemas.microsoft.com/office/powerpoint/2010/main" val="160917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18</a:t>
            </a:fld>
            <a:endParaRPr lang="en-US"/>
          </a:p>
        </p:txBody>
      </p:sp>
    </p:spTree>
    <p:extLst>
      <p:ext uri="{BB962C8B-B14F-4D97-AF65-F5344CB8AC3E}">
        <p14:creationId xmlns:p14="http://schemas.microsoft.com/office/powerpoint/2010/main" val="3297473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19</a:t>
            </a:fld>
            <a:endParaRPr lang="en-US"/>
          </a:p>
        </p:txBody>
      </p:sp>
    </p:spTree>
    <p:extLst>
      <p:ext uri="{BB962C8B-B14F-4D97-AF65-F5344CB8AC3E}">
        <p14:creationId xmlns:p14="http://schemas.microsoft.com/office/powerpoint/2010/main" val="118126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20</a:t>
            </a:fld>
            <a:endParaRPr lang="en-US"/>
          </a:p>
        </p:txBody>
      </p:sp>
    </p:spTree>
    <p:extLst>
      <p:ext uri="{BB962C8B-B14F-4D97-AF65-F5344CB8AC3E}">
        <p14:creationId xmlns:p14="http://schemas.microsoft.com/office/powerpoint/2010/main" val="4164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3</a:t>
            </a:fld>
            <a:endParaRPr lang="en-US"/>
          </a:p>
        </p:txBody>
      </p:sp>
    </p:spTree>
    <p:extLst>
      <p:ext uri="{BB962C8B-B14F-4D97-AF65-F5344CB8AC3E}">
        <p14:creationId xmlns:p14="http://schemas.microsoft.com/office/powerpoint/2010/main" val="111726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21</a:t>
            </a:fld>
            <a:endParaRPr lang="en-US"/>
          </a:p>
        </p:txBody>
      </p:sp>
    </p:spTree>
    <p:extLst>
      <p:ext uri="{BB962C8B-B14F-4D97-AF65-F5344CB8AC3E}">
        <p14:creationId xmlns:p14="http://schemas.microsoft.com/office/powerpoint/2010/main" val="2101644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22</a:t>
            </a:fld>
            <a:endParaRPr lang="en-US"/>
          </a:p>
        </p:txBody>
      </p:sp>
    </p:spTree>
    <p:extLst>
      <p:ext uri="{BB962C8B-B14F-4D97-AF65-F5344CB8AC3E}">
        <p14:creationId xmlns:p14="http://schemas.microsoft.com/office/powerpoint/2010/main" val="15755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23</a:t>
            </a:fld>
            <a:endParaRPr lang="en-US"/>
          </a:p>
        </p:txBody>
      </p:sp>
    </p:spTree>
    <p:extLst>
      <p:ext uri="{BB962C8B-B14F-4D97-AF65-F5344CB8AC3E}">
        <p14:creationId xmlns:p14="http://schemas.microsoft.com/office/powerpoint/2010/main" val="847591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24</a:t>
            </a:fld>
            <a:endParaRPr lang="en-US"/>
          </a:p>
        </p:txBody>
      </p:sp>
    </p:spTree>
    <p:extLst>
      <p:ext uri="{BB962C8B-B14F-4D97-AF65-F5344CB8AC3E}">
        <p14:creationId xmlns:p14="http://schemas.microsoft.com/office/powerpoint/2010/main" val="973780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60157E0A-A4D9-C447-A9A7-105C0447801A}" type="slidenum">
              <a:rPr lang="en-US" smtClean="0"/>
              <a:pPr/>
              <a:t>25</a:t>
            </a:fld>
            <a:endParaRPr lang="en-US"/>
          </a:p>
        </p:txBody>
      </p:sp>
    </p:spTree>
    <p:extLst>
      <p:ext uri="{BB962C8B-B14F-4D97-AF65-F5344CB8AC3E}">
        <p14:creationId xmlns:p14="http://schemas.microsoft.com/office/powerpoint/2010/main" val="254684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4</a:t>
            </a:fld>
            <a:endParaRPr lang="en-US"/>
          </a:p>
        </p:txBody>
      </p:sp>
    </p:spTree>
    <p:extLst>
      <p:ext uri="{BB962C8B-B14F-4D97-AF65-F5344CB8AC3E}">
        <p14:creationId xmlns:p14="http://schemas.microsoft.com/office/powerpoint/2010/main" val="284253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5</a:t>
            </a:fld>
            <a:endParaRPr lang="en-US"/>
          </a:p>
        </p:txBody>
      </p:sp>
    </p:spTree>
    <p:extLst>
      <p:ext uri="{BB962C8B-B14F-4D97-AF65-F5344CB8AC3E}">
        <p14:creationId xmlns:p14="http://schemas.microsoft.com/office/powerpoint/2010/main" val="26422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6</a:t>
            </a:fld>
            <a:endParaRPr lang="en-US"/>
          </a:p>
        </p:txBody>
      </p:sp>
    </p:spTree>
    <p:extLst>
      <p:ext uri="{BB962C8B-B14F-4D97-AF65-F5344CB8AC3E}">
        <p14:creationId xmlns:p14="http://schemas.microsoft.com/office/powerpoint/2010/main" val="175335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7</a:t>
            </a:fld>
            <a:endParaRPr lang="en-US"/>
          </a:p>
        </p:txBody>
      </p:sp>
    </p:spTree>
    <p:extLst>
      <p:ext uri="{BB962C8B-B14F-4D97-AF65-F5344CB8AC3E}">
        <p14:creationId xmlns:p14="http://schemas.microsoft.com/office/powerpoint/2010/main" val="129780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8</a:t>
            </a:fld>
            <a:endParaRPr lang="en-US"/>
          </a:p>
        </p:txBody>
      </p:sp>
    </p:spTree>
    <p:extLst>
      <p:ext uri="{BB962C8B-B14F-4D97-AF65-F5344CB8AC3E}">
        <p14:creationId xmlns:p14="http://schemas.microsoft.com/office/powerpoint/2010/main" val="210938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9</a:t>
            </a:fld>
            <a:endParaRPr lang="en-US"/>
          </a:p>
        </p:txBody>
      </p:sp>
    </p:spTree>
    <p:extLst>
      <p:ext uri="{BB962C8B-B14F-4D97-AF65-F5344CB8AC3E}">
        <p14:creationId xmlns:p14="http://schemas.microsoft.com/office/powerpoint/2010/main" val="29017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57E0A-A4D9-C447-A9A7-105C0447801A}" type="slidenum">
              <a:rPr lang="en-US" smtClean="0"/>
              <a:pPr/>
              <a:t>10</a:t>
            </a:fld>
            <a:endParaRPr lang="en-US"/>
          </a:p>
        </p:txBody>
      </p:sp>
    </p:spTree>
    <p:extLst>
      <p:ext uri="{BB962C8B-B14F-4D97-AF65-F5344CB8AC3E}">
        <p14:creationId xmlns:p14="http://schemas.microsoft.com/office/powerpoint/2010/main" val="2630127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463" y="2888394"/>
            <a:ext cx="8348662" cy="1076009"/>
          </a:xfrm>
        </p:spPr>
        <p:txBody>
          <a:bodyPr/>
          <a:lstStyle/>
          <a:p>
            <a:r>
              <a:rPr lang="fi-FI" smtClean="0"/>
              <a:t>Click to edit Master title style</a:t>
            </a:r>
            <a:endParaRPr lang="en-US" dirty="0"/>
          </a:p>
        </p:txBody>
      </p:sp>
      <p:sp>
        <p:nvSpPr>
          <p:cNvPr id="3" name="Subtitle 2"/>
          <p:cNvSpPr>
            <a:spLocks noGrp="1"/>
          </p:cNvSpPr>
          <p:nvPr>
            <p:ph type="subTitle" idx="1"/>
          </p:nvPr>
        </p:nvSpPr>
        <p:spPr>
          <a:xfrm>
            <a:off x="398463" y="4079792"/>
            <a:ext cx="8348662" cy="127883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dirty="0"/>
          </a:p>
        </p:txBody>
      </p:sp>
      <p:sp>
        <p:nvSpPr>
          <p:cNvPr id="4" name="Date Placeholder 3"/>
          <p:cNvSpPr>
            <a:spLocks noGrp="1"/>
          </p:cNvSpPr>
          <p:nvPr>
            <p:ph type="dt" sz="half" idx="10"/>
          </p:nvPr>
        </p:nvSpPr>
        <p:spPr>
          <a:xfrm>
            <a:off x="398463" y="5835634"/>
            <a:ext cx="1052925" cy="360000"/>
          </a:xfrm>
        </p:spPr>
        <p:txBody>
          <a:bodyPr/>
          <a:lstStyle/>
          <a:p>
            <a:fld id="{CF988F1F-34DD-FF44-816F-59E1138F37B7}" type="datetime1">
              <a:rPr lang="fi-FI" smtClean="0"/>
              <a:pPr/>
              <a:t>27.11.2015</a:t>
            </a:fld>
            <a:endParaRPr lang="en-US"/>
          </a:p>
        </p:txBody>
      </p:sp>
      <p:sp>
        <p:nvSpPr>
          <p:cNvPr id="5" name="Footer Placeholder 4"/>
          <p:cNvSpPr>
            <a:spLocks noGrp="1"/>
          </p:cNvSpPr>
          <p:nvPr>
            <p:ph type="ftr" sz="quarter" idx="11"/>
          </p:nvPr>
        </p:nvSpPr>
        <p:spPr>
          <a:xfrm>
            <a:off x="1603056" y="5835634"/>
            <a:ext cx="6381246" cy="360000"/>
          </a:xfrm>
        </p:spPr>
        <p:txBody>
          <a:bodyPr/>
          <a:lstStyle/>
          <a:p>
            <a:r>
              <a:rPr lang="en-US" smtClean="0"/>
              <a:t>replace txt View menu &gt; Header and footer </a:t>
            </a:r>
            <a:endParaRPr lang="en-US"/>
          </a:p>
        </p:txBody>
      </p:sp>
      <p:sp>
        <p:nvSpPr>
          <p:cNvPr id="6" name="Slide Number Placeholder 5"/>
          <p:cNvSpPr>
            <a:spLocks noGrp="1"/>
          </p:cNvSpPr>
          <p:nvPr>
            <p:ph type="sldNum" sz="quarter" idx="12"/>
          </p:nvPr>
        </p:nvSpPr>
        <p:spPr>
          <a:xfrm>
            <a:off x="8207125" y="5835634"/>
            <a:ext cx="540000" cy="360000"/>
          </a:xfrm>
        </p:spPr>
        <p:txBody>
          <a:bodyPr/>
          <a:lstStyle/>
          <a:p>
            <a:fld id="{29ECC1CC-036C-4749-BF55-3BFCE44B1B73}" type="slidenum">
              <a:rPr lang="en-US" smtClean="0"/>
              <a:pPr/>
              <a:t>‹#›</a:t>
            </a:fld>
            <a:endParaRPr lang="en-US"/>
          </a:p>
        </p:txBody>
      </p:sp>
    </p:spTree>
    <p:extLst>
      <p:ext uri="{BB962C8B-B14F-4D97-AF65-F5344CB8AC3E}">
        <p14:creationId xmlns:p14="http://schemas.microsoft.com/office/powerpoint/2010/main" val="30631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Date Placeholder 3"/>
          <p:cNvSpPr>
            <a:spLocks noGrp="1"/>
          </p:cNvSpPr>
          <p:nvPr>
            <p:ph type="dt" sz="half" idx="10"/>
          </p:nvPr>
        </p:nvSpPr>
        <p:spPr/>
        <p:txBody>
          <a:bodyPr/>
          <a:lstStyle/>
          <a:p>
            <a:fld id="{4755BFAA-A93A-BB43-9552-DDE1F599BE99}" type="datetime1">
              <a:rPr lang="fi-FI" smtClean="0"/>
              <a:pPr/>
              <a:t>27.11.2015</a:t>
            </a:fld>
            <a:endParaRPr lang="en-US"/>
          </a:p>
        </p:txBody>
      </p:sp>
      <p:sp>
        <p:nvSpPr>
          <p:cNvPr id="5" name="Footer Placeholder 4"/>
          <p:cNvSpPr>
            <a:spLocks noGrp="1"/>
          </p:cNvSpPr>
          <p:nvPr>
            <p:ph type="ftr" sz="quarter" idx="11"/>
          </p:nvPr>
        </p:nvSpPr>
        <p:spPr/>
        <p:txBody>
          <a:bodyPr/>
          <a:lstStyle/>
          <a:p>
            <a:r>
              <a:rPr lang="en-US" smtClean="0"/>
              <a:t>replace txt View menu &gt; Header and footer </a:t>
            </a:r>
            <a:endParaRPr lang="en-US"/>
          </a:p>
        </p:txBody>
      </p:sp>
      <p:sp>
        <p:nvSpPr>
          <p:cNvPr id="6" name="Slide Number Placeholder 5"/>
          <p:cNvSpPr>
            <a:spLocks noGrp="1"/>
          </p:cNvSpPr>
          <p:nvPr>
            <p:ph type="sldNum" sz="quarter" idx="12"/>
          </p:nvPr>
        </p:nvSpPr>
        <p:spPr/>
        <p:txBody>
          <a:bodyPr/>
          <a:lstStyle/>
          <a:p>
            <a:fld id="{29ECC1CC-036C-4749-BF55-3BFCE44B1B73}" type="slidenum">
              <a:rPr lang="en-US" smtClean="0"/>
              <a:pPr/>
              <a:t>‹#›</a:t>
            </a:fld>
            <a:endParaRPr lang="en-US"/>
          </a:p>
        </p:txBody>
      </p:sp>
    </p:spTree>
    <p:extLst>
      <p:ext uri="{BB962C8B-B14F-4D97-AF65-F5344CB8AC3E}">
        <p14:creationId xmlns:p14="http://schemas.microsoft.com/office/powerpoint/2010/main" val="140802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398463" y="1811338"/>
            <a:ext cx="4097337"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Content Placeholder 3"/>
          <p:cNvSpPr>
            <a:spLocks noGrp="1"/>
          </p:cNvSpPr>
          <p:nvPr>
            <p:ph sz="half" idx="2"/>
          </p:nvPr>
        </p:nvSpPr>
        <p:spPr>
          <a:xfrm>
            <a:off x="4648199" y="1811338"/>
            <a:ext cx="4098925"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5" name="Date Placeholder 4"/>
          <p:cNvSpPr>
            <a:spLocks noGrp="1"/>
          </p:cNvSpPr>
          <p:nvPr>
            <p:ph type="dt" sz="half" idx="10"/>
          </p:nvPr>
        </p:nvSpPr>
        <p:spPr/>
        <p:txBody>
          <a:bodyPr/>
          <a:lstStyle/>
          <a:p>
            <a:fld id="{6E5BFAE5-01F9-F447-AAB7-CC4A9CAF80F1}" type="datetime1">
              <a:rPr lang="fi-FI" smtClean="0"/>
              <a:pPr/>
              <a:t>27.11.2015</a:t>
            </a:fld>
            <a:endParaRPr lang="en-US"/>
          </a:p>
        </p:txBody>
      </p:sp>
      <p:sp>
        <p:nvSpPr>
          <p:cNvPr id="6" name="Footer Placeholder 5"/>
          <p:cNvSpPr>
            <a:spLocks noGrp="1"/>
          </p:cNvSpPr>
          <p:nvPr>
            <p:ph type="ftr" sz="quarter" idx="11"/>
          </p:nvPr>
        </p:nvSpPr>
        <p:spPr/>
        <p:txBody>
          <a:bodyPr/>
          <a:lstStyle/>
          <a:p>
            <a:r>
              <a:rPr lang="en-US" smtClean="0"/>
              <a:t>replace txt View menu &gt; Header and footer </a:t>
            </a:r>
            <a:endParaRPr lang="en-US"/>
          </a:p>
        </p:txBody>
      </p:sp>
      <p:sp>
        <p:nvSpPr>
          <p:cNvPr id="7" name="Slide Number Placeholder 6"/>
          <p:cNvSpPr>
            <a:spLocks noGrp="1"/>
          </p:cNvSpPr>
          <p:nvPr>
            <p:ph type="sldNum" sz="quarter" idx="12"/>
          </p:nvPr>
        </p:nvSpPr>
        <p:spPr/>
        <p:txBody>
          <a:bodyPr/>
          <a:lstStyle/>
          <a:p>
            <a:fld id="{29ECC1CC-036C-4749-BF55-3BFCE44B1B73}" type="slidenum">
              <a:rPr lang="en-US" smtClean="0"/>
              <a:pPr/>
              <a:t>‹#›</a:t>
            </a:fld>
            <a:endParaRPr lang="en-US"/>
          </a:p>
        </p:txBody>
      </p:sp>
    </p:spTree>
    <p:extLst>
      <p:ext uri="{BB962C8B-B14F-4D97-AF65-F5344CB8AC3E}">
        <p14:creationId xmlns:p14="http://schemas.microsoft.com/office/powerpoint/2010/main" val="114404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38DC642B-AE0D-354B-9B19-4F22B4F17457}" type="datetime1">
              <a:rPr lang="fi-FI" smtClean="0"/>
              <a:pPr/>
              <a:t>27.11.2015</a:t>
            </a:fld>
            <a:endParaRPr lang="en-US"/>
          </a:p>
        </p:txBody>
      </p:sp>
      <p:sp>
        <p:nvSpPr>
          <p:cNvPr id="4" name="Footer Placeholder 3"/>
          <p:cNvSpPr>
            <a:spLocks noGrp="1"/>
          </p:cNvSpPr>
          <p:nvPr>
            <p:ph type="ftr" sz="quarter" idx="11"/>
          </p:nvPr>
        </p:nvSpPr>
        <p:spPr/>
        <p:txBody>
          <a:bodyPr/>
          <a:lstStyle/>
          <a:p>
            <a:r>
              <a:rPr lang="en-US" smtClean="0"/>
              <a:t>replace txt View menu &gt; Header and footer </a:t>
            </a:r>
            <a:endParaRPr lang="en-US"/>
          </a:p>
        </p:txBody>
      </p:sp>
      <p:sp>
        <p:nvSpPr>
          <p:cNvPr id="5" name="Slide Number Placeholder 4"/>
          <p:cNvSpPr>
            <a:spLocks noGrp="1"/>
          </p:cNvSpPr>
          <p:nvPr>
            <p:ph type="sldNum" sz="quarter" idx="12"/>
          </p:nvPr>
        </p:nvSpPr>
        <p:spPr/>
        <p:txBody>
          <a:bodyPr/>
          <a:lstStyle/>
          <a:p>
            <a:fld id="{29ECC1CC-036C-4749-BF55-3BFCE44B1B73}" type="slidenum">
              <a:rPr lang="en-US" smtClean="0"/>
              <a:pPr/>
              <a:t>‹#›</a:t>
            </a:fld>
            <a:endParaRPr lang="en-US"/>
          </a:p>
        </p:txBody>
      </p:sp>
    </p:spTree>
    <p:extLst>
      <p:ext uri="{BB962C8B-B14F-4D97-AF65-F5344CB8AC3E}">
        <p14:creationId xmlns:p14="http://schemas.microsoft.com/office/powerpoint/2010/main" val="299856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B0975-A846-C04C-B770-74C92BB41F16}" type="datetime1">
              <a:rPr lang="fi-FI" smtClean="0"/>
              <a:pPr/>
              <a:t>27.11.2015</a:t>
            </a:fld>
            <a:endParaRPr lang="en-US"/>
          </a:p>
        </p:txBody>
      </p:sp>
      <p:sp>
        <p:nvSpPr>
          <p:cNvPr id="3" name="Footer Placeholder 2"/>
          <p:cNvSpPr>
            <a:spLocks noGrp="1"/>
          </p:cNvSpPr>
          <p:nvPr>
            <p:ph type="ftr" sz="quarter" idx="11"/>
          </p:nvPr>
        </p:nvSpPr>
        <p:spPr/>
        <p:txBody>
          <a:bodyPr/>
          <a:lstStyle/>
          <a:p>
            <a:r>
              <a:rPr lang="en-US" smtClean="0"/>
              <a:t>replace txt View menu &gt; Header and footer </a:t>
            </a:r>
            <a:endParaRPr lang="en-US"/>
          </a:p>
        </p:txBody>
      </p:sp>
      <p:sp>
        <p:nvSpPr>
          <p:cNvPr id="4" name="Slide Number Placeholder 3"/>
          <p:cNvSpPr>
            <a:spLocks noGrp="1"/>
          </p:cNvSpPr>
          <p:nvPr>
            <p:ph type="sldNum" sz="quarter" idx="12"/>
          </p:nvPr>
        </p:nvSpPr>
        <p:spPr/>
        <p:txBody>
          <a:bodyPr/>
          <a:lstStyle/>
          <a:p>
            <a:fld id="{29ECC1CC-036C-4749-BF55-3BFCE44B1B73}" type="slidenum">
              <a:rPr lang="en-US" smtClean="0"/>
              <a:pPr/>
              <a:t>‹#›</a:t>
            </a:fld>
            <a:endParaRPr lang="en-US"/>
          </a:p>
        </p:txBody>
      </p:sp>
    </p:spTree>
    <p:extLst>
      <p:ext uri="{BB962C8B-B14F-4D97-AF65-F5344CB8AC3E}">
        <p14:creationId xmlns:p14="http://schemas.microsoft.com/office/powerpoint/2010/main" val="181002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6" name="Picture 5" descr="tausta_kiito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398463" y="3430170"/>
            <a:ext cx="8348662" cy="1026385"/>
          </a:xfrm>
        </p:spPr>
        <p:txBody>
          <a:bodyPr anchor="ctr"/>
          <a:lstStyle>
            <a:lvl1pPr algn="ctr">
              <a:defRPr/>
            </a:lvl1pPr>
          </a:lstStyle>
          <a:p>
            <a:r>
              <a:rPr lang="fi-FI" smtClean="0"/>
              <a:t>Click to edit Master title style</a:t>
            </a:r>
            <a:endParaRPr lang="en-US" dirty="0"/>
          </a:p>
        </p:txBody>
      </p:sp>
    </p:spTree>
    <p:extLst>
      <p:ext uri="{BB962C8B-B14F-4D97-AF65-F5344CB8AC3E}">
        <p14:creationId xmlns:p14="http://schemas.microsoft.com/office/powerpoint/2010/main" val="201681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nauha4.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18504"/>
            <a:ext cx="9144000" cy="539496"/>
          </a:xfrm>
          <a:prstGeom prst="rect">
            <a:avLst/>
          </a:prstGeom>
        </p:spPr>
      </p:pic>
      <p:sp>
        <p:nvSpPr>
          <p:cNvPr id="2" name="Title Placeholder 1"/>
          <p:cNvSpPr>
            <a:spLocks noGrp="1"/>
          </p:cNvSpPr>
          <p:nvPr>
            <p:ph type="title"/>
          </p:nvPr>
        </p:nvSpPr>
        <p:spPr>
          <a:xfrm>
            <a:off x="398463" y="631306"/>
            <a:ext cx="8348662" cy="1026385"/>
          </a:xfrm>
          <a:prstGeom prst="rect">
            <a:avLst/>
          </a:prstGeom>
        </p:spPr>
        <p:txBody>
          <a:bodyPr vert="horz" lIns="91440" tIns="45720" rIns="91440" bIns="45720" rtlCol="0" anchor="b">
            <a:noAutofit/>
          </a:bodyPr>
          <a:lstStyle/>
          <a:p>
            <a:r>
              <a:rPr lang="fi-FI" smtClean="0"/>
              <a:t>Click to edit Master title style</a:t>
            </a:r>
            <a:endParaRPr lang="en-US" dirty="0"/>
          </a:p>
        </p:txBody>
      </p:sp>
      <p:sp>
        <p:nvSpPr>
          <p:cNvPr id="3" name="Text Placeholder 2"/>
          <p:cNvSpPr>
            <a:spLocks noGrp="1"/>
          </p:cNvSpPr>
          <p:nvPr>
            <p:ph type="body" idx="1"/>
          </p:nvPr>
        </p:nvSpPr>
        <p:spPr>
          <a:xfrm>
            <a:off x="398463" y="1819765"/>
            <a:ext cx="8348662" cy="4173845"/>
          </a:xfrm>
          <a:prstGeom prst="rect">
            <a:avLst/>
          </a:prstGeom>
        </p:spPr>
        <p:txBody>
          <a:bodyPr vert="horz" lIns="91440" tIns="45720" rIns="91440" bIns="45720" rtlCol="0">
            <a:no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Date Placeholder 3"/>
          <p:cNvSpPr>
            <a:spLocks noGrp="1"/>
          </p:cNvSpPr>
          <p:nvPr>
            <p:ph type="dt" sz="half" idx="2"/>
          </p:nvPr>
        </p:nvSpPr>
        <p:spPr>
          <a:xfrm>
            <a:off x="398463" y="6291386"/>
            <a:ext cx="1052925" cy="360000"/>
          </a:xfrm>
          <a:prstGeom prst="rect">
            <a:avLst/>
          </a:prstGeom>
        </p:spPr>
        <p:txBody>
          <a:bodyPr vert="horz" lIns="91440" tIns="45720" rIns="91440" bIns="45720" rtlCol="0" anchor="b"/>
          <a:lstStyle>
            <a:lvl1pPr algn="l">
              <a:defRPr sz="900">
                <a:solidFill>
                  <a:srgbClr val="404040"/>
                </a:solidFill>
              </a:defRPr>
            </a:lvl1pPr>
          </a:lstStyle>
          <a:p>
            <a:fld id="{5DB38FA6-601E-C14B-8283-A582AB3905C2}" type="datetime1">
              <a:rPr lang="fi-FI" smtClean="0"/>
              <a:pPr/>
              <a:t>27.11.2015</a:t>
            </a:fld>
            <a:endParaRPr lang="en-US" dirty="0"/>
          </a:p>
        </p:txBody>
      </p:sp>
      <p:sp>
        <p:nvSpPr>
          <p:cNvPr id="5" name="Footer Placeholder 4"/>
          <p:cNvSpPr>
            <a:spLocks noGrp="1"/>
          </p:cNvSpPr>
          <p:nvPr>
            <p:ph type="ftr" sz="quarter" idx="3"/>
          </p:nvPr>
        </p:nvSpPr>
        <p:spPr>
          <a:xfrm>
            <a:off x="1603056" y="6291386"/>
            <a:ext cx="6381246" cy="360000"/>
          </a:xfrm>
          <a:prstGeom prst="rect">
            <a:avLst/>
          </a:prstGeom>
        </p:spPr>
        <p:txBody>
          <a:bodyPr vert="horz" lIns="91440" tIns="45720" rIns="91440" bIns="45720" rtlCol="0" anchor="b"/>
          <a:lstStyle>
            <a:lvl1pPr algn="l">
              <a:defRPr sz="900">
                <a:solidFill>
                  <a:srgbClr val="404040"/>
                </a:solidFill>
              </a:defRPr>
            </a:lvl1pPr>
          </a:lstStyle>
          <a:p>
            <a:r>
              <a:rPr lang="en-US" smtClean="0"/>
              <a:t>replace txt View menu &gt; Header and footer </a:t>
            </a:r>
            <a:endParaRPr lang="en-US" dirty="0"/>
          </a:p>
        </p:txBody>
      </p:sp>
      <p:sp>
        <p:nvSpPr>
          <p:cNvPr id="6" name="Slide Number Placeholder 5"/>
          <p:cNvSpPr>
            <a:spLocks noGrp="1"/>
          </p:cNvSpPr>
          <p:nvPr>
            <p:ph type="sldNum" sz="quarter" idx="4"/>
          </p:nvPr>
        </p:nvSpPr>
        <p:spPr>
          <a:xfrm>
            <a:off x="8207125" y="6291386"/>
            <a:ext cx="540000" cy="360000"/>
          </a:xfrm>
          <a:prstGeom prst="rect">
            <a:avLst/>
          </a:prstGeom>
        </p:spPr>
        <p:txBody>
          <a:bodyPr vert="horz" lIns="91440" tIns="45720" rIns="91440" bIns="45720" rtlCol="0" anchor="b"/>
          <a:lstStyle>
            <a:lvl1pPr algn="r">
              <a:defRPr sz="900">
                <a:solidFill>
                  <a:srgbClr val="404040"/>
                </a:solidFill>
              </a:defRPr>
            </a:lvl1pPr>
          </a:lstStyle>
          <a:p>
            <a:fld id="{29ECC1CC-036C-4749-BF55-3BFCE44B1B73}" type="slidenum">
              <a:rPr lang="en-US" smtClean="0"/>
              <a:pPr/>
              <a:t>‹#›</a:t>
            </a:fld>
            <a:endParaRPr lang="en-US" dirty="0"/>
          </a:p>
        </p:txBody>
      </p:sp>
      <p:pic>
        <p:nvPicPr>
          <p:cNvPr id="7" name="Picture 6" descr="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3993" y="274638"/>
            <a:ext cx="642807" cy="356669"/>
          </a:xfrm>
          <a:prstGeom prst="rect">
            <a:avLst/>
          </a:prstGeom>
        </p:spPr>
      </p:pic>
    </p:spTree>
    <p:extLst>
      <p:ext uri="{BB962C8B-B14F-4D97-AF65-F5344CB8AC3E}">
        <p14:creationId xmlns:p14="http://schemas.microsoft.com/office/powerpoint/2010/main" val="84571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ua.b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463" y="1985554"/>
            <a:ext cx="8348662" cy="2520216"/>
          </a:xfrm>
        </p:spPr>
        <p:txBody>
          <a:bodyPr/>
          <a:lstStyle/>
          <a:p>
            <a:pPr algn="ctr"/>
            <a:r>
              <a:rPr lang="en-IE" dirty="0" smtClean="0"/>
              <a:t/>
            </a:r>
            <a:br>
              <a:rPr lang="en-IE" dirty="0" smtClean="0"/>
            </a:br>
            <a:r>
              <a:rPr lang="en-IE" dirty="0" smtClean="0"/>
              <a:t/>
            </a:r>
            <a:br>
              <a:rPr lang="en-IE" dirty="0" smtClean="0"/>
            </a:br>
            <a:r>
              <a:rPr lang="en-IE" dirty="0" smtClean="0"/>
              <a:t>Developments in Quality Assurance in Europe and its impact upon higher Education Institutions</a:t>
            </a:r>
            <a:br>
              <a:rPr lang="en-IE" dirty="0" smtClean="0"/>
            </a:br>
            <a:endParaRPr lang="en-GB" dirty="0"/>
          </a:p>
        </p:txBody>
      </p:sp>
      <p:sp>
        <p:nvSpPr>
          <p:cNvPr id="3" name="Subtitle 2"/>
          <p:cNvSpPr>
            <a:spLocks noGrp="1"/>
          </p:cNvSpPr>
          <p:nvPr>
            <p:ph type="subTitle" idx="1"/>
          </p:nvPr>
        </p:nvSpPr>
        <p:spPr>
          <a:xfrm>
            <a:off x="1437181" y="4349016"/>
            <a:ext cx="6545676" cy="1278837"/>
          </a:xfrm>
        </p:spPr>
        <p:txBody>
          <a:bodyPr/>
          <a:lstStyle/>
          <a:p>
            <a:r>
              <a:rPr lang="en-US" b="1" dirty="0" smtClean="0"/>
              <a:t>Dr. Padraig Walsh</a:t>
            </a:r>
          </a:p>
          <a:p>
            <a:r>
              <a:rPr lang="en-US" dirty="0" smtClean="0"/>
              <a:t>President, European Association for Quality Assurance in Higher Education (ENQA)</a:t>
            </a:r>
          </a:p>
          <a:p>
            <a:endParaRPr lang="en-US" dirty="0"/>
          </a:p>
          <a:p>
            <a:r>
              <a:rPr lang="en-GB" i="1" dirty="0" smtClean="0"/>
              <a:t>AIC Conference, Riga, 30 November 2015</a:t>
            </a:r>
            <a:endParaRPr lang="en-GB" i="1" dirty="0"/>
          </a:p>
          <a:p>
            <a:endParaRPr lang="en-US" dirty="0" smtClean="0"/>
          </a:p>
          <a:p>
            <a:endParaRPr lang="en-US" dirty="0"/>
          </a:p>
        </p:txBody>
      </p:sp>
    </p:spTree>
    <p:extLst>
      <p:ext uri="{BB962C8B-B14F-4D97-AF65-F5344CB8AC3E}">
        <p14:creationId xmlns:p14="http://schemas.microsoft.com/office/powerpoint/2010/main" val="312818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17521"/>
            <a:ext cx="6413154" cy="1026385"/>
          </a:xfrm>
        </p:spPr>
        <p:txBody>
          <a:bodyPr/>
          <a:lstStyle/>
          <a:p>
            <a:pPr algn="ctr"/>
            <a:r>
              <a:rPr lang="en-GB" dirty="0" smtClean="0"/>
              <a:t>Yerevan Communiqué (2015)</a:t>
            </a:r>
            <a:endParaRPr lang="en-GB" dirty="0"/>
          </a:p>
        </p:txBody>
      </p:sp>
      <p:sp>
        <p:nvSpPr>
          <p:cNvPr id="3" name="Content Placeholder 2"/>
          <p:cNvSpPr>
            <a:spLocks noGrp="1"/>
          </p:cNvSpPr>
          <p:nvPr>
            <p:ph idx="1"/>
          </p:nvPr>
        </p:nvSpPr>
        <p:spPr>
          <a:xfrm>
            <a:off x="556591" y="1063296"/>
            <a:ext cx="8083826" cy="4826588"/>
          </a:xfrm>
        </p:spPr>
        <p:txBody>
          <a:bodyPr>
            <a:normAutofit fontScale="32500" lnSpcReduction="20000"/>
          </a:bodyPr>
          <a:lstStyle/>
          <a:p>
            <a:pPr marL="0" indent="0">
              <a:buNone/>
            </a:pPr>
            <a:endParaRPr lang="en-GB" dirty="0"/>
          </a:p>
          <a:p>
            <a:r>
              <a:rPr lang="en-IE" sz="5600" dirty="0" smtClean="0"/>
              <a:t>We </a:t>
            </a:r>
            <a:r>
              <a:rPr lang="en-IE" sz="5600" dirty="0"/>
              <a:t>will encourage and support higher education institutions and staff in promoting pedagogical innovation in </a:t>
            </a:r>
            <a:r>
              <a:rPr lang="en-IE" sz="5600" b="1" dirty="0"/>
              <a:t>student-centred learning </a:t>
            </a:r>
            <a:r>
              <a:rPr lang="en-IE" sz="5600" dirty="0"/>
              <a:t>environments and in fully exploiting the potential benefits of digital technologies for learning and </a:t>
            </a:r>
            <a:r>
              <a:rPr lang="en-IE" sz="5600" dirty="0" smtClean="0"/>
              <a:t>teaching. </a:t>
            </a:r>
          </a:p>
          <a:p>
            <a:endParaRPr lang="en-IE" sz="5600" dirty="0" smtClean="0"/>
          </a:p>
          <a:p>
            <a:r>
              <a:rPr lang="en-IE" sz="5600" dirty="0" smtClean="0"/>
              <a:t>Study </a:t>
            </a:r>
            <a:r>
              <a:rPr lang="en-IE" sz="5600" dirty="0"/>
              <a:t>programmes should enable students to develop the competences that can best satisfy personal aspirations and societal needs, through effective learning activities. </a:t>
            </a:r>
            <a:r>
              <a:rPr lang="en-IE" sz="5600" dirty="0" smtClean="0"/>
              <a:t>These </a:t>
            </a:r>
            <a:r>
              <a:rPr lang="en-IE" sz="5600" dirty="0"/>
              <a:t>should be supported by transparent descriptions of learning outcomes and workload, flexible learning paths and appropriate teaching and assessment methods. </a:t>
            </a:r>
            <a:endParaRPr lang="en-IE" sz="5600" dirty="0" smtClean="0"/>
          </a:p>
          <a:p>
            <a:pPr marL="0" indent="0">
              <a:buNone/>
            </a:pPr>
            <a:endParaRPr lang="en-IE" sz="5600" dirty="0" smtClean="0"/>
          </a:p>
          <a:p>
            <a:r>
              <a:rPr lang="en-IE" sz="5600" dirty="0" smtClean="0"/>
              <a:t>It </a:t>
            </a:r>
            <a:r>
              <a:rPr lang="en-IE" sz="5600" dirty="0"/>
              <a:t>is essential to </a:t>
            </a:r>
            <a:r>
              <a:rPr lang="en-IE" sz="5600" dirty="0" smtClean="0"/>
              <a:t>recognise </a:t>
            </a:r>
            <a:r>
              <a:rPr lang="en-IE" sz="5600" dirty="0"/>
              <a:t>and support quality teaching, and to provide opportunities for enhancing academics’ teaching </a:t>
            </a:r>
            <a:r>
              <a:rPr lang="en-IE" sz="5600" dirty="0" smtClean="0"/>
              <a:t>competences. Moreover</a:t>
            </a:r>
            <a:r>
              <a:rPr lang="en-IE" sz="5600" dirty="0"/>
              <a:t>, we will actively involve students, as full members of the academic community, as well as other stakeholders, in curriculum design and in quality assurance. </a:t>
            </a:r>
          </a:p>
          <a:p>
            <a:endParaRPr lang="en-IE" sz="5600" dirty="0"/>
          </a:p>
          <a:p>
            <a:pPr marL="0" indent="0">
              <a:buNone/>
            </a:pPr>
            <a:endParaRPr lang="en-GB" sz="5600"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10</a:t>
            </a:fld>
            <a:endParaRPr lang="en-US"/>
          </a:p>
        </p:txBody>
      </p:sp>
    </p:spTree>
    <p:extLst>
      <p:ext uri="{BB962C8B-B14F-4D97-AF65-F5344CB8AC3E}">
        <p14:creationId xmlns:p14="http://schemas.microsoft.com/office/powerpoint/2010/main" val="3064261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17521"/>
            <a:ext cx="6413154" cy="1026385"/>
          </a:xfrm>
        </p:spPr>
        <p:txBody>
          <a:bodyPr/>
          <a:lstStyle/>
          <a:p>
            <a:pPr algn="ctr"/>
            <a:r>
              <a:rPr lang="en-GB" dirty="0" smtClean="0"/>
              <a:t>Yerevan Communiqué (2015)</a:t>
            </a:r>
            <a:endParaRPr lang="en-GB" dirty="0"/>
          </a:p>
        </p:txBody>
      </p:sp>
      <p:sp>
        <p:nvSpPr>
          <p:cNvPr id="3" name="Content Placeholder 2"/>
          <p:cNvSpPr>
            <a:spLocks noGrp="1"/>
          </p:cNvSpPr>
          <p:nvPr>
            <p:ph idx="1"/>
          </p:nvPr>
        </p:nvSpPr>
        <p:spPr>
          <a:xfrm>
            <a:off x="556591" y="1063296"/>
            <a:ext cx="4137329" cy="4826588"/>
          </a:xfrm>
        </p:spPr>
        <p:txBody>
          <a:bodyPr>
            <a:normAutofit fontScale="32500" lnSpcReduction="20000"/>
          </a:bodyPr>
          <a:lstStyle/>
          <a:p>
            <a:pPr marL="0" indent="0">
              <a:buNone/>
            </a:pPr>
            <a:endParaRPr lang="en-GB" dirty="0"/>
          </a:p>
          <a:p>
            <a:r>
              <a:rPr lang="en-IE" sz="5600" dirty="0" smtClean="0"/>
              <a:t>We adopt:</a:t>
            </a:r>
          </a:p>
          <a:p>
            <a:pPr lvl="1"/>
            <a:r>
              <a:rPr lang="en-IE" sz="5600" dirty="0" smtClean="0"/>
              <a:t>the </a:t>
            </a:r>
            <a:r>
              <a:rPr lang="en-IE" sz="5600" b="1" dirty="0"/>
              <a:t>revised Standards and Guidelines for Quality Assurance in the European Higher Education Area </a:t>
            </a:r>
            <a:r>
              <a:rPr lang="en-IE" sz="5600" dirty="0"/>
              <a:t>(ESG</a:t>
            </a:r>
            <a:r>
              <a:rPr lang="en-IE" sz="5600" dirty="0" smtClean="0"/>
              <a:t>)</a:t>
            </a:r>
          </a:p>
          <a:p>
            <a:pPr lvl="1"/>
            <a:r>
              <a:rPr lang="en-IE" sz="5600" dirty="0" smtClean="0"/>
              <a:t>the </a:t>
            </a:r>
            <a:r>
              <a:rPr lang="en-IE" sz="5600" b="1" dirty="0"/>
              <a:t>European Approach for Quality Assurance of Joint Programmes </a:t>
            </a:r>
            <a:endParaRPr lang="en-IE" sz="5600" b="1" dirty="0" smtClean="0"/>
          </a:p>
          <a:p>
            <a:endParaRPr lang="en-IE" sz="5600" b="1" dirty="0" smtClean="0"/>
          </a:p>
          <a:p>
            <a:r>
              <a:rPr lang="en-IE" sz="5600" dirty="0" smtClean="0"/>
              <a:t>We commit:</a:t>
            </a:r>
          </a:p>
          <a:p>
            <a:pPr lvl="1"/>
            <a:r>
              <a:rPr lang="en-IE" sz="5600" dirty="0" smtClean="0"/>
              <a:t>to </a:t>
            </a:r>
            <a:r>
              <a:rPr lang="en-IE" sz="5600" dirty="0"/>
              <a:t>enable our higher education institutions to use a suitable EQAR registered agency for their external quality assurance process, respecting the national arrangements for the decision making on QA </a:t>
            </a:r>
            <a:r>
              <a:rPr lang="en-IE" sz="5600" dirty="0" smtClean="0"/>
              <a:t>outcomes </a:t>
            </a:r>
            <a:endParaRPr lang="en-IE" sz="5600" dirty="0"/>
          </a:p>
          <a:p>
            <a:pPr marL="0" indent="0">
              <a:buNone/>
            </a:pPr>
            <a:endParaRPr lang="en-GB" sz="5600"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348" y="1289968"/>
            <a:ext cx="3284292" cy="4599916"/>
          </a:xfrm>
          <a:prstGeom prst="rect">
            <a:avLst/>
          </a:prstGeom>
          <a:ln>
            <a:solidFill>
              <a:schemeClr val="tx1"/>
            </a:solidFill>
          </a:ln>
        </p:spPr>
      </p:pic>
    </p:spTree>
    <p:extLst>
      <p:ext uri="{BB962C8B-B14F-4D97-AF65-F5344CB8AC3E}">
        <p14:creationId xmlns:p14="http://schemas.microsoft.com/office/powerpoint/2010/main" val="252672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17521"/>
            <a:ext cx="6413154" cy="1026385"/>
          </a:xfrm>
        </p:spPr>
        <p:txBody>
          <a:bodyPr/>
          <a:lstStyle/>
          <a:p>
            <a:pPr algn="ctr"/>
            <a:r>
              <a:rPr lang="en-GB" dirty="0" smtClean="0"/>
              <a:t>ESG 2015</a:t>
            </a: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72" y="1394346"/>
            <a:ext cx="3284292" cy="4599916"/>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400" y="2690949"/>
            <a:ext cx="3895725" cy="1186983"/>
          </a:xfrm>
          <a:prstGeom prst="rect">
            <a:avLst/>
          </a:prstGeom>
          <a:ln>
            <a:solidFill>
              <a:schemeClr val="tx1"/>
            </a:solidFill>
          </a:ln>
        </p:spPr>
      </p:pic>
      <p:sp>
        <p:nvSpPr>
          <p:cNvPr id="9" name="TextBox 8"/>
          <p:cNvSpPr txBox="1"/>
          <p:nvPr/>
        </p:nvSpPr>
        <p:spPr>
          <a:xfrm>
            <a:off x="4981402" y="2065967"/>
            <a:ext cx="3095719" cy="369332"/>
          </a:xfrm>
          <a:prstGeom prst="rect">
            <a:avLst/>
          </a:prstGeom>
          <a:noFill/>
        </p:spPr>
        <p:txBody>
          <a:bodyPr wrap="none" rtlCol="0">
            <a:spAutoFit/>
          </a:bodyPr>
          <a:lstStyle/>
          <a:p>
            <a:r>
              <a:rPr lang="en-IE" dirty="0" smtClean="0"/>
              <a:t>wider authorship – E</a:t>
            </a:r>
            <a:r>
              <a:rPr lang="en-IE" dirty="0"/>
              <a:t>4</a:t>
            </a:r>
            <a:r>
              <a:rPr lang="en-IE" dirty="0" smtClean="0"/>
              <a:t> plus 3</a:t>
            </a:r>
            <a:endParaRPr lang="en-IE" dirty="0"/>
          </a:p>
        </p:txBody>
      </p:sp>
    </p:spTree>
    <p:extLst>
      <p:ext uri="{BB962C8B-B14F-4D97-AF65-F5344CB8AC3E}">
        <p14:creationId xmlns:p14="http://schemas.microsoft.com/office/powerpoint/2010/main" val="146658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7521"/>
            <a:ext cx="7219405" cy="1026385"/>
          </a:xfrm>
        </p:spPr>
        <p:txBody>
          <a:bodyPr/>
          <a:lstStyle/>
          <a:p>
            <a:pPr algn="ctr"/>
            <a:r>
              <a:rPr lang="en-GB" dirty="0" smtClean="0"/>
              <a:t>What does ESG 2015 mean for Higher Education Institutions</a:t>
            </a:r>
            <a:endParaRPr lang="en-GB" dirty="0"/>
          </a:p>
        </p:txBody>
      </p:sp>
      <p:sp>
        <p:nvSpPr>
          <p:cNvPr id="3" name="Content Placeholder 2"/>
          <p:cNvSpPr>
            <a:spLocks noGrp="1"/>
          </p:cNvSpPr>
          <p:nvPr>
            <p:ph idx="1"/>
          </p:nvPr>
        </p:nvSpPr>
        <p:spPr>
          <a:xfrm>
            <a:off x="617551" y="1688772"/>
            <a:ext cx="7942975" cy="4119845"/>
          </a:xfrm>
        </p:spPr>
        <p:txBody>
          <a:bodyPr>
            <a:normAutofit fontScale="32500" lnSpcReduction="20000"/>
          </a:bodyPr>
          <a:lstStyle/>
          <a:p>
            <a:pPr marL="0" indent="0">
              <a:buNone/>
            </a:pPr>
            <a:endParaRPr lang="en-GB" dirty="0"/>
          </a:p>
          <a:p>
            <a:pPr marL="0" indent="0">
              <a:buNone/>
            </a:pPr>
            <a:r>
              <a:rPr lang="en-IE" sz="5600" dirty="0" smtClean="0"/>
              <a:t>Expansion of Part 1 – Standards and Guidelines for Internal Quality Assurance from 7 to 10 Standards</a:t>
            </a:r>
          </a:p>
          <a:p>
            <a:endParaRPr lang="en-IE" sz="5600" b="1" dirty="0" smtClean="0"/>
          </a:p>
          <a:p>
            <a:pPr marL="914400" indent="-914400">
              <a:buAutoNum type="arabicPeriod"/>
            </a:pPr>
            <a:r>
              <a:rPr lang="en-IE" sz="5600" dirty="0" smtClean="0"/>
              <a:t>Policy for </a:t>
            </a:r>
            <a:r>
              <a:rPr lang="en-IE" sz="5600" dirty="0"/>
              <a:t>q</a:t>
            </a:r>
            <a:r>
              <a:rPr lang="en-IE" sz="5600" dirty="0" smtClean="0"/>
              <a:t>uality </a:t>
            </a:r>
            <a:r>
              <a:rPr lang="en-IE" sz="5600" dirty="0"/>
              <a:t>a</a:t>
            </a:r>
            <a:r>
              <a:rPr lang="en-IE" sz="5600" dirty="0" smtClean="0"/>
              <a:t>ssurance</a:t>
            </a:r>
          </a:p>
          <a:p>
            <a:pPr marL="914400" indent="-914400">
              <a:buAutoNum type="arabicPeriod"/>
            </a:pPr>
            <a:r>
              <a:rPr lang="en-IE" sz="5600" dirty="0" smtClean="0"/>
              <a:t>Design and approval of Programmes</a:t>
            </a:r>
          </a:p>
          <a:p>
            <a:pPr marL="914400" indent="-914400">
              <a:buAutoNum type="arabicPeriod"/>
            </a:pPr>
            <a:r>
              <a:rPr lang="en-IE" sz="5600" dirty="0" smtClean="0"/>
              <a:t>Student-centred learning, teaching and assessment</a:t>
            </a:r>
          </a:p>
          <a:p>
            <a:pPr marL="914400" indent="-914400">
              <a:buAutoNum type="arabicPeriod"/>
            </a:pPr>
            <a:r>
              <a:rPr lang="en-IE" sz="5600" dirty="0" smtClean="0"/>
              <a:t>Student admission, progression, recognition and certification</a:t>
            </a:r>
          </a:p>
          <a:p>
            <a:pPr marL="914400" indent="-914400">
              <a:buAutoNum type="arabicPeriod"/>
            </a:pPr>
            <a:r>
              <a:rPr lang="en-IE" sz="5600" dirty="0" smtClean="0"/>
              <a:t>Teaching staff</a:t>
            </a:r>
          </a:p>
          <a:p>
            <a:pPr marL="914400" indent="-914400">
              <a:buAutoNum type="arabicPeriod"/>
            </a:pPr>
            <a:r>
              <a:rPr lang="en-IE" sz="5600" dirty="0" smtClean="0"/>
              <a:t>Learning resources and student support</a:t>
            </a:r>
          </a:p>
          <a:p>
            <a:pPr marL="914400" indent="-914400">
              <a:buAutoNum type="arabicPeriod"/>
            </a:pPr>
            <a:r>
              <a:rPr lang="en-IE" sz="5600" dirty="0" smtClean="0"/>
              <a:t>Information management</a:t>
            </a:r>
          </a:p>
          <a:p>
            <a:pPr marL="914400" indent="-914400">
              <a:buAutoNum type="arabicPeriod"/>
            </a:pPr>
            <a:r>
              <a:rPr lang="en-IE" sz="5600" dirty="0" smtClean="0"/>
              <a:t>Public information</a:t>
            </a:r>
          </a:p>
          <a:p>
            <a:pPr marL="914400" indent="-914400">
              <a:buAutoNum type="arabicPeriod"/>
            </a:pPr>
            <a:r>
              <a:rPr lang="en-IE" sz="5600" dirty="0" smtClean="0"/>
              <a:t>On-going monitoring and periodic review of programmes</a:t>
            </a:r>
          </a:p>
          <a:p>
            <a:pPr marL="914400" indent="-914400">
              <a:buAutoNum type="arabicPeriod"/>
            </a:pPr>
            <a:r>
              <a:rPr lang="en-IE" sz="5600" dirty="0" smtClean="0"/>
              <a:t>Cyclical external quality assurance</a:t>
            </a:r>
            <a:endParaRPr lang="en-GB" sz="5600"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13</a:t>
            </a:fld>
            <a:endParaRPr lang="en-US"/>
          </a:p>
        </p:txBody>
      </p:sp>
    </p:spTree>
    <p:extLst>
      <p:ext uri="{BB962C8B-B14F-4D97-AF65-F5344CB8AC3E}">
        <p14:creationId xmlns:p14="http://schemas.microsoft.com/office/powerpoint/2010/main" val="198330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7521"/>
            <a:ext cx="7219405" cy="1026385"/>
          </a:xfrm>
        </p:spPr>
        <p:txBody>
          <a:bodyPr/>
          <a:lstStyle/>
          <a:p>
            <a:pPr algn="ctr"/>
            <a:r>
              <a:rPr lang="en-GB" dirty="0" smtClean="0"/>
              <a:t>How HEIs can address internal quality assurance in line with ESG 2015</a:t>
            </a: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14</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3441" y="1235938"/>
            <a:ext cx="3148148" cy="4451258"/>
          </a:xfrm>
          <a:ln>
            <a:solidFill>
              <a:schemeClr val="tx1"/>
            </a:solidFill>
          </a:ln>
        </p:spPr>
      </p:pic>
      <p:sp>
        <p:nvSpPr>
          <p:cNvPr id="8" name="TextBox 7"/>
          <p:cNvSpPr txBox="1"/>
          <p:nvPr/>
        </p:nvSpPr>
        <p:spPr>
          <a:xfrm>
            <a:off x="4484914" y="1889760"/>
            <a:ext cx="3499388" cy="1938992"/>
          </a:xfrm>
          <a:prstGeom prst="rect">
            <a:avLst/>
          </a:prstGeom>
          <a:noFill/>
        </p:spPr>
        <p:txBody>
          <a:bodyPr wrap="square" rtlCol="0">
            <a:spAutoFit/>
          </a:bodyPr>
          <a:lstStyle/>
          <a:p>
            <a:r>
              <a:rPr lang="en-IE" sz="2000" dirty="0" smtClean="0"/>
              <a:t>Helpful guide on how universities can address ESG 2015 (part 1)</a:t>
            </a:r>
          </a:p>
          <a:p>
            <a:endParaRPr lang="en-IE" sz="2000" dirty="0"/>
          </a:p>
          <a:p>
            <a:r>
              <a:rPr lang="en-IE" sz="2000" dirty="0" smtClean="0"/>
              <a:t>Published (Sep 2105) by </a:t>
            </a:r>
            <a:r>
              <a:rPr lang="en-IE" sz="2000" dirty="0" smtClean="0">
                <a:hlinkClick r:id="rId4"/>
              </a:rPr>
              <a:t>www.eua.be</a:t>
            </a:r>
            <a:r>
              <a:rPr lang="en-IE" sz="2000" dirty="0" smtClean="0"/>
              <a:t> </a:t>
            </a:r>
            <a:endParaRPr lang="en-IE" sz="2000" dirty="0"/>
          </a:p>
        </p:txBody>
      </p:sp>
    </p:spTree>
    <p:extLst>
      <p:ext uri="{BB962C8B-B14F-4D97-AF65-F5344CB8AC3E}">
        <p14:creationId xmlns:p14="http://schemas.microsoft.com/office/powerpoint/2010/main" val="408746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7521"/>
            <a:ext cx="7219405" cy="1026385"/>
          </a:xfrm>
        </p:spPr>
        <p:txBody>
          <a:bodyPr/>
          <a:lstStyle/>
          <a:p>
            <a:pPr algn="ctr"/>
            <a:r>
              <a:rPr lang="en-GB" dirty="0" smtClean="0"/>
              <a:t>Challenges (for some) with ESG 2015</a:t>
            </a:r>
            <a:endParaRPr lang="en-GB" dirty="0"/>
          </a:p>
        </p:txBody>
      </p:sp>
      <p:sp>
        <p:nvSpPr>
          <p:cNvPr id="3" name="Content Placeholder 2"/>
          <p:cNvSpPr>
            <a:spLocks noGrp="1"/>
          </p:cNvSpPr>
          <p:nvPr>
            <p:ph idx="1"/>
          </p:nvPr>
        </p:nvSpPr>
        <p:spPr>
          <a:xfrm>
            <a:off x="556591" y="1186339"/>
            <a:ext cx="7794929" cy="4826588"/>
          </a:xfrm>
        </p:spPr>
        <p:txBody>
          <a:bodyPr>
            <a:normAutofit fontScale="32500" lnSpcReduction="20000"/>
          </a:bodyPr>
          <a:lstStyle/>
          <a:p>
            <a:pPr marL="0" indent="0">
              <a:buNone/>
            </a:pPr>
            <a:endParaRPr lang="en-GB" dirty="0"/>
          </a:p>
          <a:p>
            <a:r>
              <a:rPr lang="en-IE" sz="5600" dirty="0" smtClean="0"/>
              <a:t>1.2 – </a:t>
            </a:r>
            <a:r>
              <a:rPr lang="en-IE" sz="5600" b="1" dirty="0" smtClean="0"/>
              <a:t>Design and approval of programmes</a:t>
            </a:r>
          </a:p>
          <a:p>
            <a:pPr lvl="1"/>
            <a:r>
              <a:rPr lang="en-IE" sz="5600" dirty="0" smtClean="0"/>
              <a:t>Programmes are designed by involving students and other stakeholders in the work</a:t>
            </a:r>
          </a:p>
          <a:p>
            <a:endParaRPr lang="en-IE" sz="5600" b="1" dirty="0" smtClean="0"/>
          </a:p>
          <a:p>
            <a:r>
              <a:rPr lang="en-IE" sz="5600" dirty="0" smtClean="0"/>
              <a:t>1.3  - </a:t>
            </a:r>
            <a:r>
              <a:rPr lang="en-IE" sz="5600" b="1" dirty="0" smtClean="0"/>
              <a:t>Student-centred learning, teaching and assessment</a:t>
            </a:r>
          </a:p>
          <a:p>
            <a:pPr marL="457200" lvl="1" indent="0">
              <a:buNone/>
            </a:pPr>
            <a:r>
              <a:rPr lang="en-IE" sz="5600" dirty="0" smtClean="0"/>
              <a:t>The implementation of student-centred learning and teaching:</a:t>
            </a:r>
          </a:p>
          <a:p>
            <a:pPr lvl="1"/>
            <a:r>
              <a:rPr lang="en-IE" sz="5600" dirty="0" smtClean="0"/>
              <a:t>Respects and attends to the diversity of students and their needs, enabling flexible learning paths</a:t>
            </a:r>
          </a:p>
          <a:p>
            <a:pPr lvl="1"/>
            <a:r>
              <a:rPr lang="en-IE" sz="5600" dirty="0" smtClean="0"/>
              <a:t>Flexibly uses a variety of pedagogical methods</a:t>
            </a:r>
          </a:p>
          <a:p>
            <a:pPr lvl="1"/>
            <a:r>
              <a:rPr lang="en-IE" sz="5600" dirty="0" smtClean="0"/>
              <a:t>Encourages a sense of autonomy in the learner</a:t>
            </a:r>
          </a:p>
          <a:p>
            <a:pPr marL="457200" lvl="1" indent="0">
              <a:buNone/>
            </a:pPr>
            <a:endParaRPr lang="en-IE" sz="5600" dirty="0" smtClean="0"/>
          </a:p>
          <a:p>
            <a:r>
              <a:rPr lang="en-IE" sz="5600" dirty="0" smtClean="0"/>
              <a:t>2.4 </a:t>
            </a:r>
            <a:r>
              <a:rPr lang="en-IE" sz="5600" b="1" dirty="0" smtClean="0"/>
              <a:t>- Peer-review experts</a:t>
            </a:r>
          </a:p>
          <a:p>
            <a:pPr lvl="1"/>
            <a:r>
              <a:rPr lang="en-IE" sz="5600" dirty="0" smtClean="0"/>
              <a:t>External quality assurance should be carried out by groups of external experts that include (a) student member(s)</a:t>
            </a:r>
          </a:p>
          <a:p>
            <a:pPr marL="457200" lvl="1" indent="0">
              <a:buNone/>
            </a:pPr>
            <a:endParaRPr lang="en-IE" sz="5600" dirty="0" smtClean="0"/>
          </a:p>
          <a:p>
            <a:r>
              <a:rPr lang="en-IE" sz="5600" dirty="0" smtClean="0"/>
              <a:t>2.6 - </a:t>
            </a:r>
            <a:r>
              <a:rPr lang="en-IE" sz="5600" b="1" dirty="0" smtClean="0"/>
              <a:t>Reporting</a:t>
            </a:r>
          </a:p>
          <a:p>
            <a:pPr lvl="1"/>
            <a:r>
              <a:rPr lang="en-IE" sz="5600" dirty="0" smtClean="0"/>
              <a:t>Full reports should be published</a:t>
            </a:r>
          </a:p>
          <a:p>
            <a:pPr marL="0" indent="0">
              <a:buNone/>
            </a:pPr>
            <a:endParaRPr lang="en-GB" sz="5600"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15</a:t>
            </a:fld>
            <a:endParaRPr lang="en-US"/>
          </a:p>
        </p:txBody>
      </p:sp>
    </p:spTree>
    <p:extLst>
      <p:ext uri="{BB962C8B-B14F-4D97-AF65-F5344CB8AC3E}">
        <p14:creationId xmlns:p14="http://schemas.microsoft.com/office/powerpoint/2010/main" val="3059755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78" y="300035"/>
            <a:ext cx="6413154" cy="1349725"/>
          </a:xfrm>
        </p:spPr>
        <p:txBody>
          <a:bodyPr/>
          <a:lstStyle/>
          <a:p>
            <a:pPr algn="ctr"/>
            <a:r>
              <a:rPr lang="en-GB" dirty="0" smtClean="0"/>
              <a:t>Membership of ENQA</a:t>
            </a:r>
            <a:br>
              <a:rPr lang="en-GB" dirty="0" smtClean="0"/>
            </a:br>
            <a:r>
              <a:rPr lang="en-GB" dirty="0" smtClean="0"/>
              <a:t>and listing on EQAR</a:t>
            </a:r>
            <a:br>
              <a:rPr lang="en-GB" dirty="0" smtClean="0"/>
            </a:br>
            <a:r>
              <a:rPr lang="en-GB" sz="2400" dirty="0" smtClean="0"/>
              <a:t>(November 2015)</a:t>
            </a:r>
            <a:endParaRPr lang="en-GB" sz="2400" dirty="0"/>
          </a:p>
        </p:txBody>
      </p:sp>
      <p:sp>
        <p:nvSpPr>
          <p:cNvPr id="3" name="Content Placeholder 2"/>
          <p:cNvSpPr>
            <a:spLocks noGrp="1"/>
          </p:cNvSpPr>
          <p:nvPr>
            <p:ph idx="1"/>
          </p:nvPr>
        </p:nvSpPr>
        <p:spPr>
          <a:xfrm>
            <a:off x="3997233" y="1975330"/>
            <a:ext cx="4981303" cy="4173845"/>
          </a:xfrm>
        </p:spPr>
        <p:txBody>
          <a:bodyPr>
            <a:normAutofit/>
          </a:bodyPr>
          <a:lstStyle/>
          <a:p>
            <a:pPr marL="0" indent="0">
              <a:buNone/>
            </a:pPr>
            <a:endParaRPr lang="en-GB" dirty="0"/>
          </a:p>
          <a:p>
            <a:pPr marL="0" indent="0">
              <a:buNone/>
            </a:pPr>
            <a:r>
              <a:rPr lang="en-GB" b="1" dirty="0" smtClean="0"/>
              <a:t>48 </a:t>
            </a:r>
            <a:r>
              <a:rPr lang="en-GB" dirty="0" smtClean="0"/>
              <a:t>members from </a:t>
            </a:r>
            <a:r>
              <a:rPr lang="en-GB" b="1" dirty="0" smtClean="0"/>
              <a:t>26</a:t>
            </a:r>
            <a:r>
              <a:rPr lang="en-GB" dirty="0" smtClean="0"/>
              <a:t> EHEA countries</a:t>
            </a:r>
          </a:p>
          <a:p>
            <a:pPr marL="0" indent="0">
              <a:buNone/>
            </a:pPr>
            <a:endParaRPr lang="en-GB" dirty="0" smtClean="0"/>
          </a:p>
          <a:p>
            <a:pPr marL="0" indent="0">
              <a:buNone/>
            </a:pPr>
            <a:endParaRPr lang="en-GB" dirty="0"/>
          </a:p>
          <a:p>
            <a:pPr marL="0" indent="0">
              <a:buNone/>
            </a:pPr>
            <a:endParaRPr lang="en-GB" dirty="0" smtClean="0"/>
          </a:p>
          <a:p>
            <a:pPr marL="0" indent="0">
              <a:buNone/>
            </a:pPr>
            <a:r>
              <a:rPr lang="en-GB" b="1" dirty="0" smtClean="0"/>
              <a:t>39</a:t>
            </a:r>
            <a:r>
              <a:rPr lang="en-GB" dirty="0" smtClean="0"/>
              <a:t> agencies listed from 20 EHEA member countries</a:t>
            </a:r>
          </a:p>
          <a:p>
            <a:pPr marL="0" indent="0">
              <a:buNone/>
            </a:pPr>
            <a:endParaRPr lang="en-GB" dirty="0" smtClean="0"/>
          </a:p>
          <a:p>
            <a:pPr marL="0" indent="0">
              <a:buNone/>
            </a:pPr>
            <a:endParaRPr lang="en-GB" dirty="0" smtClean="0"/>
          </a:p>
          <a:p>
            <a:pPr marL="0" indent="0">
              <a:buNone/>
            </a:pPr>
            <a:r>
              <a:rPr lang="en-GB" dirty="0" smtClean="0"/>
              <a:t>There are </a:t>
            </a:r>
            <a:r>
              <a:rPr lang="en-GB" b="1" dirty="0" smtClean="0"/>
              <a:t>38</a:t>
            </a:r>
            <a:r>
              <a:rPr lang="en-GB" dirty="0" smtClean="0"/>
              <a:t> agencies that are members of ENQA and are listed on EQAR</a:t>
            </a:r>
          </a:p>
          <a:p>
            <a:pPr marL="0" indent="0">
              <a:buNone/>
            </a:pPr>
            <a:endParaRPr lang="en-GB" dirty="0"/>
          </a:p>
        </p:txBody>
      </p:sp>
      <p:sp>
        <p:nvSpPr>
          <p:cNvPr id="5" name="Footer Placeholder 4"/>
          <p:cNvSpPr>
            <a:spLocks noGrp="1"/>
          </p:cNvSpPr>
          <p:nvPr>
            <p:ph type="ftr" sz="quarter" idx="11"/>
          </p:nvPr>
        </p:nvSpPr>
        <p:spPr>
          <a:xfrm>
            <a:off x="1603056" y="6118086"/>
            <a:ext cx="6381246" cy="360000"/>
          </a:xfrm>
        </p:spPr>
        <p:txBody>
          <a:bodyPr/>
          <a:lstStyle/>
          <a:p>
            <a:pPr algn="ctr"/>
            <a:endParaRPr lang="en-US" dirty="0" smtClean="0"/>
          </a:p>
          <a:p>
            <a:pPr algn="ctr"/>
            <a:endParaRPr lang="en-US" dirty="0"/>
          </a:p>
          <a:p>
            <a:pPr algn="ctr"/>
            <a:endParaRPr lang="en-US" dirty="0" smtClean="0"/>
          </a:p>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949" y="1907177"/>
            <a:ext cx="1601199" cy="13397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578" y="3179013"/>
            <a:ext cx="2372775" cy="1581850"/>
          </a:xfrm>
          <a:prstGeom prst="rect">
            <a:avLst/>
          </a:prstGeom>
        </p:spPr>
      </p:pic>
    </p:spTree>
    <p:extLst>
      <p:ext uri="{BB962C8B-B14F-4D97-AF65-F5344CB8AC3E}">
        <p14:creationId xmlns:p14="http://schemas.microsoft.com/office/powerpoint/2010/main" val="1980549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20914"/>
            <a:ext cx="6413154" cy="680502"/>
          </a:xfrm>
        </p:spPr>
        <p:txBody>
          <a:bodyPr/>
          <a:lstStyle/>
          <a:p>
            <a:pPr algn="ctr"/>
            <a:r>
              <a:rPr lang="en-GB" dirty="0" smtClean="0"/>
              <a:t>ENQA – member agencies</a:t>
            </a:r>
            <a:endParaRPr lang="en-GB" dirty="0"/>
          </a:p>
        </p:txBody>
      </p:sp>
      <p:sp>
        <p:nvSpPr>
          <p:cNvPr id="5" name="Footer Placeholder 4"/>
          <p:cNvSpPr>
            <a:spLocks noGrp="1"/>
          </p:cNvSpPr>
          <p:nvPr>
            <p:ph type="ftr" sz="quarter" idx="11"/>
          </p:nvPr>
        </p:nvSpPr>
        <p:spPr/>
        <p:txBody>
          <a:bodyPr/>
          <a:lstStyle/>
          <a:p>
            <a:pPr algn="ctr"/>
            <a:endParaRPr lang="en-US" dirty="0" smtClean="0"/>
          </a:p>
          <a:p>
            <a:pPr algn="ctr"/>
            <a:endParaRPr lang="en-US" dirty="0"/>
          </a:p>
          <a:p>
            <a:pPr algn="ctr"/>
            <a:r>
              <a:rPr lang="en-US" dirty="0" smtClean="0"/>
              <a:t>AIC </a:t>
            </a:r>
            <a:r>
              <a:rPr lang="en-US" dirty="0"/>
              <a:t>Conference, Riga, 30 November 2015 </a:t>
            </a:r>
          </a:p>
          <a:p>
            <a:pPr algn="ctr"/>
            <a:endParaRPr lang="en-US" dirty="0" smtClean="0"/>
          </a:p>
        </p:txBody>
      </p:sp>
      <p:sp>
        <p:nvSpPr>
          <p:cNvPr id="6" name="Slide Number Placeholder 5"/>
          <p:cNvSpPr>
            <a:spLocks noGrp="1"/>
          </p:cNvSpPr>
          <p:nvPr>
            <p:ph type="sldNum" sz="quarter" idx="12"/>
          </p:nvPr>
        </p:nvSpPr>
        <p:spPr/>
        <p:txBody>
          <a:bodyPr/>
          <a:lstStyle/>
          <a:p>
            <a:fld id="{29ECC1CC-036C-4749-BF55-3BFCE44B1B73}" type="slidenum">
              <a:rPr lang="en-US" smtClean="0"/>
              <a:pPr/>
              <a:t>17</a:t>
            </a:fld>
            <a:endParaRPr lang="en-US"/>
          </a:p>
        </p:txBody>
      </p:sp>
      <p:pic>
        <p:nvPicPr>
          <p:cNvPr id="4" name="Picture 3"/>
          <p:cNvPicPr>
            <a:picLocks noChangeAspect="1"/>
          </p:cNvPicPr>
          <p:nvPr/>
        </p:nvPicPr>
        <p:blipFill>
          <a:blip r:embed="rId3"/>
          <a:stretch>
            <a:fillRect/>
          </a:stretch>
        </p:blipFill>
        <p:spPr>
          <a:xfrm>
            <a:off x="106067" y="1456144"/>
            <a:ext cx="8936333" cy="4840514"/>
          </a:xfrm>
          <a:prstGeom prst="rect">
            <a:avLst/>
          </a:prstGeom>
        </p:spPr>
      </p:pic>
    </p:spTree>
    <p:extLst>
      <p:ext uri="{BB962C8B-B14F-4D97-AF65-F5344CB8AC3E}">
        <p14:creationId xmlns:p14="http://schemas.microsoft.com/office/powerpoint/2010/main" val="4157715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ENQA - affiliates</a:t>
            </a:r>
            <a:endParaRPr lang="en-GB" dirty="0"/>
          </a:p>
        </p:txBody>
      </p:sp>
      <p:sp>
        <p:nvSpPr>
          <p:cNvPr id="3" name="Content Placeholder 2"/>
          <p:cNvSpPr>
            <a:spLocks noGrp="1"/>
          </p:cNvSpPr>
          <p:nvPr>
            <p:ph idx="1"/>
          </p:nvPr>
        </p:nvSpPr>
        <p:spPr>
          <a:xfrm>
            <a:off x="556591" y="2161515"/>
            <a:ext cx="8083826" cy="4173845"/>
          </a:xfrm>
        </p:spPr>
        <p:txBody>
          <a:bodyPr>
            <a:normAutofit/>
          </a:bodyPr>
          <a:lstStyle/>
          <a:p>
            <a:pPr marL="0" indent="0">
              <a:buNone/>
            </a:pPr>
            <a:endParaRPr lang="en-GB" dirty="0"/>
          </a:p>
          <a:p>
            <a:r>
              <a:rPr lang="en-GB" dirty="0" smtClean="0"/>
              <a:t>46 affiliates from a further 15 EHEA member countries so ENQA is now representative of 41 of the 48 members of the EHEA</a:t>
            </a:r>
          </a:p>
          <a:p>
            <a:pPr marL="0" indent="0">
              <a:buNone/>
            </a:pPr>
            <a:endParaRPr lang="en-GB" dirty="0" smtClean="0"/>
          </a:p>
          <a:p>
            <a:r>
              <a:rPr lang="en-GB" dirty="0" smtClean="0"/>
              <a:t>Affiliates in the USA, Ecuador, Hong Kong, Israel and Jordan</a:t>
            </a:r>
          </a:p>
          <a:p>
            <a:pPr marL="0" indent="0">
              <a:buNone/>
            </a:pPr>
            <a:endParaRPr lang="en-GB" dirty="0"/>
          </a:p>
        </p:txBody>
      </p:sp>
      <p:sp>
        <p:nvSpPr>
          <p:cNvPr id="5" name="Footer Placeholder 4"/>
          <p:cNvSpPr>
            <a:spLocks noGrp="1"/>
          </p:cNvSpPr>
          <p:nvPr>
            <p:ph type="ftr" sz="quarter" idx="11"/>
          </p:nvPr>
        </p:nvSpPr>
        <p:spPr>
          <a:xfrm>
            <a:off x="1603056" y="6118086"/>
            <a:ext cx="6381246" cy="360000"/>
          </a:xfrm>
        </p:spPr>
        <p:txBody>
          <a:bodyPr/>
          <a:lstStyle/>
          <a:p>
            <a:pPr algn="ctr"/>
            <a:endParaRPr lang="en-US" dirty="0" smtClean="0"/>
          </a:p>
          <a:p>
            <a:pPr algn="ctr"/>
            <a:endParaRPr lang="en-US" dirty="0"/>
          </a:p>
          <a:p>
            <a:pPr algn="ctr"/>
            <a:endParaRPr lang="en-US" dirty="0" smtClean="0"/>
          </a:p>
          <a:p>
            <a:pPr algn="ctr"/>
            <a:r>
              <a:rPr lang="en-US" dirty="0"/>
              <a:t> 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18</a:t>
            </a:fld>
            <a:endParaRPr lang="en-US"/>
          </a:p>
        </p:txBody>
      </p:sp>
    </p:spTree>
    <p:extLst>
      <p:ext uri="{BB962C8B-B14F-4D97-AF65-F5344CB8AC3E}">
        <p14:creationId xmlns:p14="http://schemas.microsoft.com/office/powerpoint/2010/main" val="2059928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ENQA - affiliates</a:t>
            </a:r>
            <a:endParaRPr lang="en-GB" dirty="0"/>
          </a:p>
        </p:txBody>
      </p:sp>
      <p:sp>
        <p:nvSpPr>
          <p:cNvPr id="5" name="Footer Placeholder 4"/>
          <p:cNvSpPr>
            <a:spLocks noGrp="1"/>
          </p:cNvSpPr>
          <p:nvPr>
            <p:ph type="ftr" sz="quarter" idx="11"/>
          </p:nvPr>
        </p:nvSpPr>
        <p:spPr>
          <a:xfrm>
            <a:off x="1603056" y="6111386"/>
            <a:ext cx="6381246" cy="360000"/>
          </a:xfrm>
        </p:spPr>
        <p:txBody>
          <a:bodyPr/>
          <a:lstStyle/>
          <a:p>
            <a:pPr algn="ctr"/>
            <a:endParaRPr lang="en-US" dirty="0" err="1" smtClean="0"/>
          </a:p>
          <a:p>
            <a:pPr algn="ctr"/>
            <a:r>
              <a:rPr lang="en-US" dirty="0" smtClean="0"/>
              <a:t>Bologna </a:t>
            </a:r>
            <a:r>
              <a:rPr lang="en-US" dirty="0"/>
              <a:t>Policy Forum, Yerevan, 15 May 2015 </a:t>
            </a:r>
            <a:r>
              <a:rPr lang="en-US" dirty="0" smtClean="0"/>
              <a:t>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19</a:t>
            </a:fld>
            <a:endParaRPr lang="en-US"/>
          </a:p>
        </p:txBody>
      </p:sp>
      <p:pic>
        <p:nvPicPr>
          <p:cNvPr id="7" name="Picture 6"/>
          <p:cNvPicPr>
            <a:picLocks noChangeAspect="1"/>
          </p:cNvPicPr>
          <p:nvPr/>
        </p:nvPicPr>
        <p:blipFill>
          <a:blip r:embed="rId3"/>
          <a:stretch>
            <a:fillRect/>
          </a:stretch>
        </p:blipFill>
        <p:spPr>
          <a:xfrm>
            <a:off x="553039" y="1648711"/>
            <a:ext cx="8194086" cy="4438464"/>
          </a:xfrm>
          <a:prstGeom prst="rect">
            <a:avLst/>
          </a:prstGeom>
        </p:spPr>
      </p:pic>
    </p:spTree>
    <p:extLst>
      <p:ext uri="{BB962C8B-B14F-4D97-AF65-F5344CB8AC3E}">
        <p14:creationId xmlns:p14="http://schemas.microsoft.com/office/powerpoint/2010/main" val="148575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smtClean="0"/>
              <a:t>Berlin Communiqué (2003)</a:t>
            </a:r>
            <a:endParaRPr lang="en-GB" dirty="0"/>
          </a:p>
        </p:txBody>
      </p:sp>
      <p:sp>
        <p:nvSpPr>
          <p:cNvPr id="3" name="Content Placeholder 2"/>
          <p:cNvSpPr>
            <a:spLocks noGrp="1"/>
          </p:cNvSpPr>
          <p:nvPr>
            <p:ph idx="1"/>
          </p:nvPr>
        </p:nvSpPr>
        <p:spPr>
          <a:xfrm>
            <a:off x="556591" y="2161515"/>
            <a:ext cx="8083826" cy="4173845"/>
          </a:xfrm>
        </p:spPr>
        <p:txBody>
          <a:bodyPr>
            <a:normAutofit fontScale="62500" lnSpcReduction="20000"/>
          </a:bodyPr>
          <a:lstStyle/>
          <a:p>
            <a:pPr marL="0" indent="0">
              <a:buNone/>
            </a:pPr>
            <a:endParaRPr lang="en-GB" dirty="0"/>
          </a:p>
          <a:p>
            <a:r>
              <a:rPr lang="en-IE" sz="2600" dirty="0" smtClean="0"/>
              <a:t>Ministers </a:t>
            </a:r>
            <a:r>
              <a:rPr lang="en-IE" sz="2600" dirty="0"/>
              <a:t>commit themselves to supporting further development of quality assurance at institutional, national and European level. They stress the need to develop mutually shared criteria and methodologies on quality assurance</a:t>
            </a:r>
          </a:p>
          <a:p>
            <a:endParaRPr lang="en-IE" sz="2600" dirty="0"/>
          </a:p>
          <a:p>
            <a:r>
              <a:rPr lang="en-IE" sz="2600" dirty="0"/>
              <a:t>C</a:t>
            </a:r>
            <a:r>
              <a:rPr lang="en-IE" sz="2600" dirty="0" smtClean="0"/>
              <a:t>onsistent </a:t>
            </a:r>
            <a:r>
              <a:rPr lang="en-IE" sz="2600" dirty="0"/>
              <a:t>with the principle of institutional autonomy, the </a:t>
            </a:r>
            <a:r>
              <a:rPr lang="en-IE" sz="2600" dirty="0" smtClean="0"/>
              <a:t>primary responsibility </a:t>
            </a:r>
            <a:r>
              <a:rPr lang="en-IE" sz="2600" dirty="0"/>
              <a:t>for quality assurance in higher education lies with each institution </a:t>
            </a:r>
            <a:r>
              <a:rPr lang="en-IE" sz="2600" dirty="0" smtClean="0"/>
              <a:t>itself</a:t>
            </a:r>
          </a:p>
          <a:p>
            <a:pPr marL="0" indent="0">
              <a:buNone/>
            </a:pPr>
            <a:endParaRPr lang="en-IE" sz="2600" dirty="0"/>
          </a:p>
          <a:p>
            <a:r>
              <a:rPr lang="en-IE" sz="2600" dirty="0"/>
              <a:t>B</a:t>
            </a:r>
            <a:r>
              <a:rPr lang="en-IE" sz="2600" dirty="0" smtClean="0"/>
              <a:t>y </a:t>
            </a:r>
            <a:r>
              <a:rPr lang="en-IE" sz="2600" dirty="0"/>
              <a:t>2005 national quality assurance systems should </a:t>
            </a:r>
            <a:r>
              <a:rPr lang="en-IE" sz="2600" dirty="0" smtClean="0"/>
              <a:t>include:</a:t>
            </a:r>
          </a:p>
          <a:p>
            <a:pPr lvl="1"/>
            <a:r>
              <a:rPr lang="en-IE" sz="2600" dirty="0" smtClean="0"/>
              <a:t>A </a:t>
            </a:r>
            <a:r>
              <a:rPr lang="en-IE" sz="2600" dirty="0"/>
              <a:t>definition of the responsibilities of the bodies and institutions </a:t>
            </a:r>
            <a:r>
              <a:rPr lang="en-IE" sz="2600" dirty="0" smtClean="0"/>
              <a:t>involved</a:t>
            </a:r>
          </a:p>
          <a:p>
            <a:pPr lvl="1"/>
            <a:r>
              <a:rPr lang="en-IE" sz="2600" dirty="0" smtClean="0"/>
              <a:t>Evaluation </a:t>
            </a:r>
            <a:r>
              <a:rPr lang="en-IE" sz="2600" dirty="0"/>
              <a:t>of programmes or institutions, including internal assessment, </a:t>
            </a:r>
            <a:r>
              <a:rPr lang="en-IE" sz="2600" dirty="0" smtClean="0"/>
              <a:t>external review</a:t>
            </a:r>
            <a:r>
              <a:rPr lang="en-IE" sz="2600" dirty="0"/>
              <a:t>, participation of students and the publication of </a:t>
            </a:r>
            <a:r>
              <a:rPr lang="en-IE" sz="2600" dirty="0" smtClean="0"/>
              <a:t>results</a:t>
            </a:r>
          </a:p>
          <a:p>
            <a:pPr lvl="1"/>
            <a:r>
              <a:rPr lang="en-IE" sz="2600" dirty="0" smtClean="0"/>
              <a:t>A </a:t>
            </a:r>
            <a:r>
              <a:rPr lang="en-IE" sz="2600" dirty="0"/>
              <a:t>system of accreditation, certification or comparable </a:t>
            </a:r>
            <a:r>
              <a:rPr lang="en-IE" sz="2600" dirty="0" smtClean="0"/>
              <a:t>procedures</a:t>
            </a:r>
          </a:p>
          <a:p>
            <a:pPr lvl="1"/>
            <a:r>
              <a:rPr lang="en-IE" sz="2600" dirty="0" smtClean="0"/>
              <a:t>International </a:t>
            </a:r>
            <a:r>
              <a:rPr lang="en-IE" sz="2600" dirty="0"/>
              <a:t>participation, co-operation and </a:t>
            </a:r>
            <a:r>
              <a:rPr lang="en-IE" sz="2600" dirty="0" smtClean="0"/>
              <a:t>networking</a:t>
            </a:r>
            <a:endParaRPr lang="en-IE" sz="2600" dirty="0"/>
          </a:p>
          <a:p>
            <a:endParaRPr lang="en-IE" dirty="0"/>
          </a:p>
          <a:p>
            <a:pPr marL="0" indent="0">
              <a:buNone/>
            </a:pPr>
            <a:r>
              <a:rPr lang="en-GB" dirty="0" smtClean="0"/>
              <a:t> </a:t>
            </a:r>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smtClean="0"/>
              <a:t>AIC Conference, Riga, 30 November 2015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2</a:t>
            </a:fld>
            <a:endParaRPr lang="en-US"/>
          </a:p>
        </p:txBody>
      </p:sp>
    </p:spTree>
    <p:extLst>
      <p:ext uri="{BB962C8B-B14F-4D97-AF65-F5344CB8AC3E}">
        <p14:creationId xmlns:p14="http://schemas.microsoft.com/office/powerpoint/2010/main" val="2960826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Internationalisation of Quality Assurance</a:t>
            </a:r>
            <a:endParaRPr lang="en-GB" dirty="0"/>
          </a:p>
        </p:txBody>
      </p:sp>
      <p:sp>
        <p:nvSpPr>
          <p:cNvPr id="3" name="Content Placeholder 2"/>
          <p:cNvSpPr>
            <a:spLocks noGrp="1"/>
          </p:cNvSpPr>
          <p:nvPr>
            <p:ph idx="1"/>
          </p:nvPr>
        </p:nvSpPr>
        <p:spPr>
          <a:xfrm>
            <a:off x="556591" y="1765392"/>
            <a:ext cx="8083826" cy="4173845"/>
          </a:xfrm>
        </p:spPr>
        <p:txBody>
          <a:bodyPr>
            <a:normAutofit/>
          </a:bodyPr>
          <a:lstStyle/>
          <a:p>
            <a:pPr marL="0" indent="0">
              <a:buNone/>
            </a:pPr>
            <a:endParaRPr lang="en-GB" dirty="0"/>
          </a:p>
          <a:p>
            <a:r>
              <a:rPr lang="en-GB" dirty="0" smtClean="0"/>
              <a:t>The most powerful way to internationalise QA in the EHEA since 2005 has been the implementation of the </a:t>
            </a:r>
            <a:r>
              <a:rPr lang="en-GB" i="1" dirty="0" smtClean="0"/>
              <a:t>Standards and Guidelines for Quality Assurance in the European Higher Education Area </a:t>
            </a:r>
            <a:r>
              <a:rPr lang="en-GB" dirty="0" smtClean="0"/>
              <a:t> (ESG)</a:t>
            </a:r>
          </a:p>
          <a:p>
            <a:pPr marL="0" indent="0">
              <a:buNone/>
            </a:pPr>
            <a:endParaRPr lang="en-GB" dirty="0" smtClean="0"/>
          </a:p>
          <a:p>
            <a:r>
              <a:rPr lang="en-GB" dirty="0" smtClean="0"/>
              <a:t>With their revision completed between 2012 and 2015, the adaption of all national systems (particularly in countries which have not yet fully developed QA systems) to the revised ESG will be an important priority</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18086"/>
            <a:ext cx="6381246" cy="360000"/>
          </a:xfrm>
        </p:spPr>
        <p:txBody>
          <a:bodyPr/>
          <a:lstStyle/>
          <a:p>
            <a:pPr algn="ctr"/>
            <a:endParaRPr lang="en-US" dirty="0" smtClean="0"/>
          </a:p>
          <a:p>
            <a:pPr algn="ctr"/>
            <a:r>
              <a:rPr lang="en-US" dirty="0"/>
              <a:t>AIC Conference, Riga, 30 November </a:t>
            </a:r>
            <a:r>
              <a:rPr lang="en-US" dirty="0" smtClean="0"/>
              <a:t>2015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20</a:t>
            </a:fld>
            <a:endParaRPr lang="en-US"/>
          </a:p>
        </p:txBody>
      </p:sp>
    </p:spTree>
    <p:extLst>
      <p:ext uri="{BB962C8B-B14F-4D97-AF65-F5344CB8AC3E}">
        <p14:creationId xmlns:p14="http://schemas.microsoft.com/office/powerpoint/2010/main" val="2517313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Internationalisation of Quality Assurance</a:t>
            </a:r>
            <a:endParaRPr lang="en-GB" dirty="0"/>
          </a:p>
        </p:txBody>
      </p:sp>
      <p:sp>
        <p:nvSpPr>
          <p:cNvPr id="3" name="Content Placeholder 2"/>
          <p:cNvSpPr>
            <a:spLocks noGrp="1"/>
          </p:cNvSpPr>
          <p:nvPr>
            <p:ph idx="1"/>
          </p:nvPr>
        </p:nvSpPr>
        <p:spPr>
          <a:xfrm>
            <a:off x="556591" y="1765392"/>
            <a:ext cx="8083826" cy="4173845"/>
          </a:xfrm>
        </p:spPr>
        <p:txBody>
          <a:bodyPr>
            <a:normAutofit lnSpcReduction="10000"/>
          </a:bodyPr>
          <a:lstStyle/>
          <a:p>
            <a:pPr marL="0" indent="0">
              <a:buNone/>
            </a:pPr>
            <a:endParaRPr lang="en-GB" dirty="0"/>
          </a:p>
          <a:p>
            <a:r>
              <a:rPr lang="en-GB" dirty="0" smtClean="0"/>
              <a:t>Following the initial adoption of the ESG by the ministers in 2005, the majority of </a:t>
            </a:r>
            <a:r>
              <a:rPr lang="en-GB" dirty="0"/>
              <a:t>reviews of QA agencies between 2006 and 2011 were nationally </a:t>
            </a:r>
            <a:r>
              <a:rPr lang="en-GB" dirty="0" smtClean="0"/>
              <a:t>organised, although ENQA was contracted to perform a small number of these reviews</a:t>
            </a:r>
          </a:p>
          <a:p>
            <a:endParaRPr lang="en-GB" dirty="0" smtClean="0"/>
          </a:p>
          <a:p>
            <a:r>
              <a:rPr lang="en-GB" dirty="0" smtClean="0"/>
              <a:t>Since 2012, ENQA has been the main contractor of external reviews of European QA agencies, having co-ordinated and carried out almost all of the reviews used for determining both ENQA membership and EQAR listing</a:t>
            </a:r>
          </a:p>
          <a:p>
            <a:endParaRPr lang="en-GB" dirty="0" smtClean="0"/>
          </a:p>
          <a:p>
            <a:r>
              <a:rPr lang="en-GB" dirty="0" smtClean="0"/>
              <a:t>In all cases, the evaluators come from countries outside the agency’s home country. This is, we believe, one of the most important contributions to the internationalisation of quality assurance and to its anchorage in the ESG.</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61629"/>
            <a:ext cx="6381246" cy="360000"/>
          </a:xfrm>
        </p:spPr>
        <p:txBody>
          <a:bodyPr/>
          <a:lstStyle/>
          <a:p>
            <a:pPr algn="ctr"/>
            <a:endParaRPr lang="en-US" dirty="0" smtClean="0"/>
          </a:p>
          <a:p>
            <a:pPr algn="ctr"/>
            <a:r>
              <a:rPr lang="en-US" dirty="0"/>
              <a:t>AIC Conference, Riga, 30 November </a:t>
            </a:r>
            <a:r>
              <a:rPr lang="en-US" dirty="0" smtClean="0"/>
              <a:t>2015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21</a:t>
            </a:fld>
            <a:endParaRPr lang="en-US"/>
          </a:p>
        </p:txBody>
      </p:sp>
    </p:spTree>
    <p:extLst>
      <p:ext uri="{BB962C8B-B14F-4D97-AF65-F5344CB8AC3E}">
        <p14:creationId xmlns:p14="http://schemas.microsoft.com/office/powerpoint/2010/main" val="1092822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Quality Assurance of Higher Education</a:t>
            </a:r>
            <a:endParaRPr lang="en-GB" dirty="0"/>
          </a:p>
        </p:txBody>
      </p:sp>
      <p:sp>
        <p:nvSpPr>
          <p:cNvPr id="3" name="Content Placeholder 2"/>
          <p:cNvSpPr>
            <a:spLocks noGrp="1"/>
          </p:cNvSpPr>
          <p:nvPr>
            <p:ph idx="1"/>
          </p:nvPr>
        </p:nvSpPr>
        <p:spPr>
          <a:xfrm>
            <a:off x="556591" y="1457901"/>
            <a:ext cx="8311638" cy="4173845"/>
          </a:xfrm>
        </p:spPr>
        <p:txBody>
          <a:bodyPr>
            <a:normAutofit/>
          </a:bodyPr>
          <a:lstStyle/>
          <a:p>
            <a:pPr marL="0" indent="0">
              <a:buNone/>
            </a:pPr>
            <a:endParaRPr lang="en-GB" dirty="0"/>
          </a:p>
          <a:p>
            <a:r>
              <a:rPr lang="en-IE" dirty="0" smtClean="0"/>
              <a:t>The 2005 and 2015 versions of the ESG both recognise the diversity of higher education</a:t>
            </a:r>
          </a:p>
          <a:p>
            <a:pPr marL="0" indent="0">
              <a:buNone/>
            </a:pPr>
            <a:endParaRPr lang="en-IE" dirty="0" smtClean="0"/>
          </a:p>
          <a:p>
            <a:r>
              <a:rPr lang="en-IE" dirty="0" smtClean="0"/>
              <a:t>Even though all ENQA members operate according to the ESG, the services they provide can be substantially different in nature (audit, assessment, accreditation, etc.) and serve different objectives</a:t>
            </a:r>
          </a:p>
          <a:p>
            <a:pPr marL="0" indent="0">
              <a:buNone/>
            </a:pPr>
            <a:endParaRPr lang="en-IE" dirty="0" smtClean="0"/>
          </a:p>
          <a:p>
            <a:r>
              <a:rPr lang="en-IE" dirty="0" smtClean="0"/>
              <a:t>These often reflect specific national agendas and (frankly) the level of maturity of both the national higher education system and its quality assurance</a:t>
            </a:r>
          </a:p>
          <a:p>
            <a:pPr marL="0" indent="0">
              <a:buNone/>
            </a:pPr>
            <a:endParaRPr lang="en-IE" dirty="0" smtClean="0"/>
          </a:p>
          <a:p>
            <a:pPr marL="0" indent="0">
              <a:buNone/>
            </a:pPr>
            <a:endParaRPr lang="en-GB" sz="1700" dirty="0" smtClean="0"/>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11386"/>
            <a:ext cx="6381246" cy="360000"/>
          </a:xfrm>
        </p:spPr>
        <p:txBody>
          <a:bodyPr/>
          <a:lstStyle/>
          <a:p>
            <a:pPr algn="ctr"/>
            <a:r>
              <a:rPr lang="en-US" dirty="0"/>
              <a:t>AIC Conference, Riga, 30 November </a:t>
            </a:r>
            <a:r>
              <a:rPr lang="en-US" dirty="0" smtClean="0"/>
              <a:t>2015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22</a:t>
            </a:fld>
            <a:endParaRPr lang="en-US"/>
          </a:p>
        </p:txBody>
      </p:sp>
    </p:spTree>
    <p:extLst>
      <p:ext uri="{BB962C8B-B14F-4D97-AF65-F5344CB8AC3E}">
        <p14:creationId xmlns:p14="http://schemas.microsoft.com/office/powerpoint/2010/main" val="663161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Diversity of ENQA members</a:t>
            </a:r>
            <a:endParaRPr lang="en-GB" dirty="0"/>
          </a:p>
        </p:txBody>
      </p:sp>
      <p:sp>
        <p:nvSpPr>
          <p:cNvPr id="3" name="Content Placeholder 2"/>
          <p:cNvSpPr>
            <a:spLocks noGrp="1"/>
          </p:cNvSpPr>
          <p:nvPr>
            <p:ph idx="1"/>
          </p:nvPr>
        </p:nvSpPr>
        <p:spPr>
          <a:xfrm>
            <a:off x="296092" y="1457901"/>
            <a:ext cx="8560526" cy="4173845"/>
          </a:xfrm>
        </p:spPr>
        <p:txBody>
          <a:bodyPr>
            <a:normAutofit lnSpcReduction="10000"/>
          </a:bodyPr>
          <a:lstStyle/>
          <a:p>
            <a:pPr marL="0" indent="0">
              <a:buNone/>
            </a:pPr>
            <a:endParaRPr lang="en-GB" dirty="0"/>
          </a:p>
          <a:p>
            <a:pPr marL="0" indent="0">
              <a:buNone/>
            </a:pPr>
            <a:r>
              <a:rPr lang="en-IE" dirty="0" smtClean="0"/>
              <a:t>ENQA members include:</a:t>
            </a:r>
          </a:p>
          <a:p>
            <a:pPr marL="0" indent="0">
              <a:buNone/>
            </a:pPr>
            <a:endParaRPr lang="en-IE" dirty="0" smtClean="0"/>
          </a:p>
          <a:p>
            <a:r>
              <a:rPr lang="en-IE" dirty="0" smtClean="0"/>
              <a:t>Monopoly national evaluation agencies (e.g. QQI, Ireland)</a:t>
            </a:r>
          </a:p>
          <a:p>
            <a:r>
              <a:rPr lang="en-IE" dirty="0" smtClean="0"/>
              <a:t>Pan-European evaluation agencies (e.g. EUA IEP)</a:t>
            </a:r>
          </a:p>
          <a:p>
            <a:r>
              <a:rPr lang="en-IE" dirty="0" smtClean="0"/>
              <a:t>Pan-European discipline-specific agencies (e.g. ECCE)</a:t>
            </a:r>
          </a:p>
          <a:p>
            <a:r>
              <a:rPr lang="en-IE" dirty="0" smtClean="0"/>
              <a:t>Monopoly national comprehensive accreditation agencies (e.g. A3ES, Portugal)</a:t>
            </a:r>
          </a:p>
          <a:p>
            <a:r>
              <a:rPr lang="en-IE" dirty="0" smtClean="0"/>
              <a:t>Monopoly national discipline-specific agencies (CTI, France)</a:t>
            </a:r>
          </a:p>
          <a:p>
            <a:r>
              <a:rPr lang="en-IE" dirty="0" smtClean="0"/>
              <a:t>Monopoly regional agencies (e.g. ACSUG, Spain)</a:t>
            </a:r>
          </a:p>
          <a:p>
            <a:r>
              <a:rPr lang="en-IE" dirty="0" smtClean="0"/>
              <a:t>National/international  comprehensive agencies competing in a regulated market (e.g. </a:t>
            </a:r>
            <a:r>
              <a:rPr lang="en-IE" dirty="0" err="1" smtClean="0"/>
              <a:t>evalag</a:t>
            </a:r>
            <a:r>
              <a:rPr lang="en-IE" dirty="0" smtClean="0"/>
              <a:t>, Germany)</a:t>
            </a:r>
          </a:p>
          <a:p>
            <a:r>
              <a:rPr lang="en-IE" dirty="0" smtClean="0"/>
              <a:t>National/international discipline-specific agencies competing in a regulated market (e.g. ASIIN, Germany) </a:t>
            </a:r>
          </a:p>
          <a:p>
            <a:pPr marL="0" indent="0">
              <a:buNone/>
            </a:pPr>
            <a:endParaRPr lang="en-IE" dirty="0" smtClean="0"/>
          </a:p>
          <a:p>
            <a:pPr marL="0" indent="0">
              <a:buNone/>
            </a:pPr>
            <a:endParaRPr lang="en-IE" dirty="0" smtClean="0"/>
          </a:p>
          <a:p>
            <a:pPr marL="0" indent="0">
              <a:buNone/>
            </a:pPr>
            <a:endParaRPr lang="en-GB" sz="1700" dirty="0" smtClean="0"/>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47115"/>
            <a:ext cx="6381246" cy="360000"/>
          </a:xfrm>
        </p:spPr>
        <p:txBody>
          <a:bodyPr/>
          <a:lstStyle/>
          <a:p>
            <a:pPr algn="ctr"/>
            <a:r>
              <a:rPr lang="en-US" dirty="0"/>
              <a:t>AIC Conference, Riga, 30 November </a:t>
            </a:r>
            <a:r>
              <a:rPr lang="en-US" dirty="0" smtClean="0"/>
              <a:t>2015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23</a:t>
            </a:fld>
            <a:endParaRPr lang="en-US"/>
          </a:p>
        </p:txBody>
      </p:sp>
    </p:spTree>
    <p:extLst>
      <p:ext uri="{BB962C8B-B14F-4D97-AF65-F5344CB8AC3E}">
        <p14:creationId xmlns:p14="http://schemas.microsoft.com/office/powerpoint/2010/main" val="254059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Continental HE systems - comparisons</a:t>
            </a:r>
            <a:endParaRPr lang="en-GB" dirty="0"/>
          </a:p>
        </p:txBody>
      </p:sp>
      <p:sp>
        <p:nvSpPr>
          <p:cNvPr id="3" name="Content Placeholder 2"/>
          <p:cNvSpPr>
            <a:spLocks noGrp="1"/>
          </p:cNvSpPr>
          <p:nvPr>
            <p:ph idx="1"/>
          </p:nvPr>
        </p:nvSpPr>
        <p:spPr>
          <a:xfrm>
            <a:off x="663299" y="1624487"/>
            <a:ext cx="8083826" cy="4173845"/>
          </a:xfrm>
        </p:spPr>
        <p:txBody>
          <a:bodyPr>
            <a:normAutofit fontScale="92500" lnSpcReduction="20000"/>
          </a:bodyPr>
          <a:lstStyle/>
          <a:p>
            <a:pPr marL="0" indent="0">
              <a:buNone/>
            </a:pPr>
            <a:endParaRPr lang="en-GB" dirty="0"/>
          </a:p>
          <a:p>
            <a:r>
              <a:rPr lang="en-GB" b="1" dirty="0" smtClean="0"/>
              <a:t>United States</a:t>
            </a:r>
          </a:p>
          <a:p>
            <a:pPr lvl="1"/>
            <a:r>
              <a:rPr lang="en-GB" dirty="0" smtClean="0"/>
              <a:t>50 states</a:t>
            </a:r>
          </a:p>
          <a:p>
            <a:pPr lvl="1"/>
            <a:r>
              <a:rPr lang="en-GB" dirty="0"/>
              <a:t>S</a:t>
            </a:r>
            <a:r>
              <a:rPr lang="en-GB" dirty="0" smtClean="0"/>
              <a:t>tate with highest GDP per capita = $60K</a:t>
            </a:r>
          </a:p>
          <a:p>
            <a:pPr lvl="1"/>
            <a:r>
              <a:rPr lang="en-GB" dirty="0" smtClean="0"/>
              <a:t>State with lowest GDP per capita = $29K</a:t>
            </a:r>
            <a:endParaRPr lang="en-GB" dirty="0"/>
          </a:p>
          <a:p>
            <a:pPr lvl="1"/>
            <a:r>
              <a:rPr lang="en-GB" dirty="0" smtClean="0"/>
              <a:t>6 Regional Accrediting agencies – no competition</a:t>
            </a:r>
          </a:p>
          <a:p>
            <a:pPr marL="0" indent="0">
              <a:buNone/>
            </a:pPr>
            <a:endParaRPr lang="en-GB" dirty="0" smtClean="0"/>
          </a:p>
          <a:p>
            <a:r>
              <a:rPr lang="en-GB" b="1" dirty="0" smtClean="0"/>
              <a:t>EHEA</a:t>
            </a:r>
          </a:p>
          <a:p>
            <a:pPr lvl="1"/>
            <a:r>
              <a:rPr lang="en-GB" dirty="0" smtClean="0"/>
              <a:t>48 member countries</a:t>
            </a:r>
          </a:p>
          <a:p>
            <a:pPr lvl="1"/>
            <a:r>
              <a:rPr lang="en-GB" dirty="0" smtClean="0"/>
              <a:t>Country (of &gt;1m) with highest GDP per capita = $80K</a:t>
            </a:r>
          </a:p>
          <a:p>
            <a:pPr lvl="1"/>
            <a:r>
              <a:rPr lang="en-GB" dirty="0" smtClean="0"/>
              <a:t>Country with lowest GDP per capita = $1.5K</a:t>
            </a:r>
          </a:p>
          <a:p>
            <a:pPr lvl="1"/>
            <a:r>
              <a:rPr lang="en-GB" dirty="0" smtClean="0"/>
              <a:t>EHEA includes11 countries with GDP per capita &gt; $40K</a:t>
            </a:r>
          </a:p>
          <a:p>
            <a:pPr lvl="1"/>
            <a:r>
              <a:rPr lang="en-GB" dirty="0" smtClean="0"/>
              <a:t>and 8 with GDP per capita &lt; $10K</a:t>
            </a:r>
          </a:p>
          <a:p>
            <a:pPr lvl="1"/>
            <a:r>
              <a:rPr lang="en-GB" dirty="0" smtClean="0"/>
              <a:t>22 countries without an ENQA/EQAR recognised agency</a:t>
            </a:r>
          </a:p>
          <a:p>
            <a:pPr lvl="1"/>
            <a:r>
              <a:rPr lang="en-GB" dirty="0" smtClean="0"/>
              <a:t>European Register (EQAR) – some competition</a:t>
            </a:r>
          </a:p>
          <a:p>
            <a:pPr marL="0" indent="0">
              <a:buNone/>
            </a:pPr>
            <a:endParaRPr lang="en-GB" dirty="0" smtClean="0"/>
          </a:p>
          <a:p>
            <a:endParaRPr lang="en-GB" dirty="0"/>
          </a:p>
        </p:txBody>
      </p:sp>
      <p:sp>
        <p:nvSpPr>
          <p:cNvPr id="5" name="Footer Placeholder 4"/>
          <p:cNvSpPr>
            <a:spLocks noGrp="1"/>
          </p:cNvSpPr>
          <p:nvPr>
            <p:ph type="ftr" sz="quarter" idx="11"/>
          </p:nvPr>
        </p:nvSpPr>
        <p:spPr>
          <a:xfrm>
            <a:off x="1603056" y="6118086"/>
            <a:ext cx="6381246" cy="360000"/>
          </a:xfrm>
        </p:spPr>
        <p:txBody>
          <a:bodyPr/>
          <a:lstStyle/>
          <a:p>
            <a:pPr algn="ctr"/>
            <a:r>
              <a:rPr lang="en-US" dirty="0"/>
              <a:t>AIC Conference, Riga, 30 November </a:t>
            </a:r>
            <a:r>
              <a:rPr lang="en-US" dirty="0" smtClean="0"/>
              <a:t>2015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24</a:t>
            </a:fld>
            <a:endParaRPr lang="en-US"/>
          </a:p>
        </p:txBody>
      </p:sp>
    </p:spTree>
    <p:extLst>
      <p:ext uri="{BB962C8B-B14F-4D97-AF65-F5344CB8AC3E}">
        <p14:creationId xmlns:p14="http://schemas.microsoft.com/office/powerpoint/2010/main" val="3520856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1090" y="1881810"/>
            <a:ext cx="4611757" cy="1993210"/>
          </a:xfrm>
        </p:spPr>
        <p:txBody>
          <a:bodyPr/>
          <a:lstStyle/>
          <a:p>
            <a:r>
              <a:rPr lang="en-US" dirty="0" smtClean="0"/>
              <a:t>Thank you</a:t>
            </a:r>
            <a:br>
              <a:rPr lang="en-US" dirty="0" smtClean="0"/>
            </a:b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862" y="3799709"/>
            <a:ext cx="1104900" cy="942975"/>
          </a:xfrm>
          <a:prstGeom prst="rect">
            <a:avLst/>
          </a:prstGeom>
        </p:spPr>
      </p:pic>
    </p:spTree>
    <p:extLst>
      <p:ext uri="{BB962C8B-B14F-4D97-AF65-F5344CB8AC3E}">
        <p14:creationId xmlns:p14="http://schemas.microsoft.com/office/powerpoint/2010/main" val="4291890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smtClean="0"/>
              <a:t>Berlin Communiqué (2003)</a:t>
            </a:r>
            <a:endParaRPr lang="en-GB" dirty="0"/>
          </a:p>
        </p:txBody>
      </p:sp>
      <p:sp>
        <p:nvSpPr>
          <p:cNvPr id="3" name="Content Placeholder 2"/>
          <p:cNvSpPr>
            <a:spLocks noGrp="1"/>
          </p:cNvSpPr>
          <p:nvPr>
            <p:ph idx="1"/>
          </p:nvPr>
        </p:nvSpPr>
        <p:spPr>
          <a:xfrm>
            <a:off x="556591" y="2161515"/>
            <a:ext cx="8083826" cy="4173845"/>
          </a:xfrm>
        </p:spPr>
        <p:txBody>
          <a:bodyPr>
            <a:normAutofit/>
          </a:bodyPr>
          <a:lstStyle/>
          <a:p>
            <a:pPr marL="0" indent="0">
              <a:buNone/>
            </a:pPr>
            <a:endParaRPr lang="en-GB" dirty="0"/>
          </a:p>
          <a:p>
            <a:r>
              <a:rPr lang="en-IE" dirty="0" smtClean="0"/>
              <a:t>At </a:t>
            </a:r>
            <a:r>
              <a:rPr lang="en-IE" dirty="0"/>
              <a:t>the European level, Ministers call upon ENQA through its members, in </a:t>
            </a:r>
            <a:r>
              <a:rPr lang="en-IE" dirty="0" smtClean="0"/>
              <a:t>co-operation with </a:t>
            </a:r>
            <a:r>
              <a:rPr lang="en-IE" dirty="0"/>
              <a:t>the EUA, EURASHE and ESIB, to develop an </a:t>
            </a:r>
            <a:r>
              <a:rPr lang="en-IE" b="1" dirty="0"/>
              <a:t>agreed set of standards, </a:t>
            </a:r>
            <a:r>
              <a:rPr lang="en-IE" b="1" dirty="0" smtClean="0"/>
              <a:t>procedures and </a:t>
            </a:r>
            <a:r>
              <a:rPr lang="en-IE" b="1" dirty="0"/>
              <a:t>guidelines on quality assurance</a:t>
            </a:r>
            <a:r>
              <a:rPr lang="en-IE" dirty="0"/>
              <a:t>, to explore ways of ensuring an adequate </a:t>
            </a:r>
            <a:r>
              <a:rPr lang="en-IE" dirty="0" smtClean="0"/>
              <a:t>peer review </a:t>
            </a:r>
            <a:r>
              <a:rPr lang="en-IE" dirty="0"/>
              <a:t>system for quality assurance and/or accreditation agencies or bodies, and </a:t>
            </a:r>
            <a:r>
              <a:rPr lang="en-IE" dirty="0" smtClean="0"/>
              <a:t>to report </a:t>
            </a:r>
            <a:r>
              <a:rPr lang="en-IE" dirty="0"/>
              <a:t>back </a:t>
            </a:r>
            <a:r>
              <a:rPr lang="en-IE" dirty="0" smtClean="0"/>
              <a:t>to </a:t>
            </a:r>
            <a:r>
              <a:rPr lang="en-IE" dirty="0"/>
              <a:t>Ministers in 2005. </a:t>
            </a:r>
            <a:endParaRPr lang="en-GB" dirty="0" smtClean="0"/>
          </a:p>
          <a:p>
            <a:pPr marL="0" indent="0">
              <a:buNone/>
            </a:pPr>
            <a:r>
              <a:rPr lang="en-GB" dirty="0" smtClean="0"/>
              <a:t> </a:t>
            </a:r>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3</a:t>
            </a:fld>
            <a:endParaRPr lang="en-US"/>
          </a:p>
        </p:txBody>
      </p:sp>
    </p:spTree>
    <p:extLst>
      <p:ext uri="{BB962C8B-B14F-4D97-AF65-F5344CB8AC3E}">
        <p14:creationId xmlns:p14="http://schemas.microsoft.com/office/powerpoint/2010/main" val="111515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Bergen Communiqué (2005)</a:t>
            </a:r>
            <a:endParaRPr lang="en-GB" dirty="0"/>
          </a:p>
        </p:txBody>
      </p:sp>
      <p:sp>
        <p:nvSpPr>
          <p:cNvPr id="3" name="Content Placeholder 2"/>
          <p:cNvSpPr>
            <a:spLocks noGrp="1"/>
          </p:cNvSpPr>
          <p:nvPr>
            <p:ph idx="1"/>
          </p:nvPr>
        </p:nvSpPr>
        <p:spPr>
          <a:xfrm>
            <a:off x="3345113" y="1513260"/>
            <a:ext cx="5276373" cy="4687038"/>
          </a:xfrm>
        </p:spPr>
        <p:txBody>
          <a:bodyPr>
            <a:normAutofit fontScale="92500" lnSpcReduction="10000"/>
          </a:bodyPr>
          <a:lstStyle/>
          <a:p>
            <a:pPr marL="0" indent="0">
              <a:buNone/>
            </a:pPr>
            <a:endParaRPr lang="en-GB" dirty="0"/>
          </a:p>
          <a:p>
            <a:r>
              <a:rPr lang="en-IE" dirty="0" smtClean="0"/>
              <a:t>We </a:t>
            </a:r>
            <a:r>
              <a:rPr lang="en-IE" dirty="0"/>
              <a:t>adopt the </a:t>
            </a:r>
            <a:r>
              <a:rPr lang="en-IE" b="1" dirty="0"/>
              <a:t>standards and guidelines for quality assurance </a:t>
            </a:r>
            <a:r>
              <a:rPr lang="en-IE" dirty="0"/>
              <a:t>in the European </a:t>
            </a:r>
            <a:r>
              <a:rPr lang="en-IE" dirty="0" smtClean="0"/>
              <a:t>Higher Education </a:t>
            </a:r>
            <a:r>
              <a:rPr lang="en-IE" dirty="0"/>
              <a:t>Area as proposed by ENQA. We commit ourselves to introducing the </a:t>
            </a:r>
            <a:r>
              <a:rPr lang="en-IE" dirty="0" smtClean="0"/>
              <a:t>proposed model </a:t>
            </a:r>
            <a:r>
              <a:rPr lang="en-IE" dirty="0"/>
              <a:t>for peer review of quality assurance agencies on a </a:t>
            </a:r>
            <a:r>
              <a:rPr lang="en-IE" b="1" dirty="0"/>
              <a:t>national </a:t>
            </a:r>
            <a:r>
              <a:rPr lang="en-IE" b="1" dirty="0" smtClean="0"/>
              <a:t>basis</a:t>
            </a:r>
          </a:p>
          <a:p>
            <a:endParaRPr lang="en-IE" dirty="0"/>
          </a:p>
          <a:p>
            <a:r>
              <a:rPr lang="en-IE" dirty="0" smtClean="0"/>
              <a:t>ESG 2005 was published by ENQA, in association with EUA, EURASHE and ESIB</a:t>
            </a:r>
          </a:p>
          <a:p>
            <a:pPr marL="0" indent="0">
              <a:buNone/>
            </a:pPr>
            <a:endParaRPr lang="en-IE" dirty="0" smtClean="0"/>
          </a:p>
          <a:p>
            <a:r>
              <a:rPr lang="en-IE" dirty="0" smtClean="0"/>
              <a:t>We </a:t>
            </a:r>
            <a:r>
              <a:rPr lang="en-IE" dirty="0"/>
              <a:t>welcome the principle of a European </a:t>
            </a:r>
            <a:r>
              <a:rPr lang="en-IE" dirty="0" smtClean="0"/>
              <a:t>register of </a:t>
            </a:r>
            <a:r>
              <a:rPr lang="en-IE" dirty="0"/>
              <a:t>quality assurance agencies based on </a:t>
            </a:r>
            <a:r>
              <a:rPr lang="en-IE" b="1" dirty="0"/>
              <a:t>national review</a:t>
            </a:r>
            <a:r>
              <a:rPr lang="en-IE" dirty="0"/>
              <a:t>. We ask that the practicalities </a:t>
            </a:r>
            <a:r>
              <a:rPr lang="en-IE" dirty="0" smtClean="0"/>
              <a:t>of implementation </a:t>
            </a:r>
            <a:r>
              <a:rPr lang="en-IE" dirty="0"/>
              <a:t>be further developed by ENQA in cooperation with EUA, EURASHE </a:t>
            </a:r>
            <a:r>
              <a:rPr lang="en-IE" dirty="0" smtClean="0"/>
              <a:t>and ESIB</a:t>
            </a:r>
          </a:p>
          <a:p>
            <a:pPr marL="0" indent="0">
              <a:buNone/>
            </a:pPr>
            <a:r>
              <a:rPr lang="en-GB" dirty="0" smtClean="0"/>
              <a:t> </a:t>
            </a:r>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smtClean="0"/>
              <a:t>AIC </a:t>
            </a:r>
            <a:r>
              <a:rPr lang="en-US" dirty="0"/>
              <a:t>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11" y="1650500"/>
            <a:ext cx="3047571" cy="4322683"/>
          </a:xfrm>
          <a:prstGeom prst="rect">
            <a:avLst/>
          </a:prstGeom>
          <a:ln>
            <a:solidFill>
              <a:schemeClr val="tx1"/>
            </a:solidFill>
          </a:ln>
        </p:spPr>
      </p:pic>
    </p:spTree>
    <p:extLst>
      <p:ext uri="{BB962C8B-B14F-4D97-AF65-F5344CB8AC3E}">
        <p14:creationId xmlns:p14="http://schemas.microsoft.com/office/powerpoint/2010/main" val="847198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ENQA membership and </a:t>
            </a:r>
            <a:br>
              <a:rPr lang="en-GB" dirty="0" smtClean="0"/>
            </a:br>
            <a:r>
              <a:rPr lang="en-GB" dirty="0" smtClean="0"/>
              <a:t>ESG compliance</a:t>
            </a:r>
            <a:endParaRPr lang="en-GB" dirty="0"/>
          </a:p>
        </p:txBody>
      </p:sp>
      <p:sp>
        <p:nvSpPr>
          <p:cNvPr id="3" name="Content Placeholder 2"/>
          <p:cNvSpPr>
            <a:spLocks noGrp="1"/>
          </p:cNvSpPr>
          <p:nvPr>
            <p:ph idx="1"/>
          </p:nvPr>
        </p:nvSpPr>
        <p:spPr>
          <a:xfrm>
            <a:off x="556591" y="2161515"/>
            <a:ext cx="8083826" cy="4173845"/>
          </a:xfrm>
        </p:spPr>
        <p:txBody>
          <a:bodyPr>
            <a:normAutofit/>
          </a:bodyPr>
          <a:lstStyle/>
          <a:p>
            <a:pPr marL="0" indent="0">
              <a:buNone/>
            </a:pPr>
            <a:endParaRPr lang="en-GB" dirty="0"/>
          </a:p>
          <a:p>
            <a:r>
              <a:rPr lang="en-GB" sz="2400" dirty="0" smtClean="0"/>
              <a:t>Following the adoption of the 2005 ESG by the Ministers, ENQA agreed that a finding of </a:t>
            </a:r>
            <a:r>
              <a:rPr lang="en-GB" sz="2400" b="1" dirty="0" smtClean="0"/>
              <a:t>substantial compliance with the ESG</a:t>
            </a:r>
            <a:r>
              <a:rPr lang="en-GB" sz="2400" dirty="0" smtClean="0"/>
              <a:t> by a quality assurance agency following an external review would become the </a:t>
            </a:r>
            <a:r>
              <a:rPr lang="en-GB" sz="2400" i="1" dirty="0" smtClean="0"/>
              <a:t>de facto </a:t>
            </a:r>
            <a:r>
              <a:rPr lang="en-GB" sz="2400" dirty="0" smtClean="0"/>
              <a:t>membership criteria for the association</a:t>
            </a:r>
          </a:p>
          <a:p>
            <a:pPr marL="0" indent="0">
              <a:buNone/>
            </a:pPr>
            <a:endParaRPr lang="en-GB" dirty="0"/>
          </a:p>
        </p:txBody>
      </p:sp>
      <p:sp>
        <p:nvSpPr>
          <p:cNvPr id="5" name="Footer Placeholder 4"/>
          <p:cNvSpPr>
            <a:spLocks noGrp="1"/>
          </p:cNvSpPr>
          <p:nvPr>
            <p:ph type="ftr" sz="quarter" idx="11"/>
          </p:nvPr>
        </p:nvSpPr>
        <p:spPr>
          <a:xfrm>
            <a:off x="1603056" y="6056807"/>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5</a:t>
            </a:fld>
            <a:endParaRPr lang="en-US"/>
          </a:p>
        </p:txBody>
      </p:sp>
    </p:spTree>
    <p:extLst>
      <p:ext uri="{BB962C8B-B14F-4D97-AF65-F5344CB8AC3E}">
        <p14:creationId xmlns:p14="http://schemas.microsoft.com/office/powerpoint/2010/main" val="1921138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London Communiqué (2007)</a:t>
            </a:r>
            <a:endParaRPr lang="en-GB" dirty="0"/>
          </a:p>
        </p:txBody>
      </p:sp>
      <p:sp>
        <p:nvSpPr>
          <p:cNvPr id="3" name="Content Placeholder 2"/>
          <p:cNvSpPr>
            <a:spLocks noGrp="1"/>
          </p:cNvSpPr>
          <p:nvPr>
            <p:ph idx="1"/>
          </p:nvPr>
        </p:nvSpPr>
        <p:spPr>
          <a:xfrm>
            <a:off x="556591" y="1715589"/>
            <a:ext cx="8083826" cy="4619771"/>
          </a:xfrm>
        </p:spPr>
        <p:txBody>
          <a:bodyPr>
            <a:normAutofit fontScale="70000" lnSpcReduction="20000"/>
          </a:bodyPr>
          <a:lstStyle/>
          <a:p>
            <a:pPr marL="0" indent="0">
              <a:buNone/>
            </a:pPr>
            <a:endParaRPr lang="en-GB" dirty="0"/>
          </a:p>
          <a:p>
            <a:r>
              <a:rPr lang="en-IE" sz="2000" dirty="0"/>
              <a:t>We thank the E4 Group for responding to our request to further develop </a:t>
            </a:r>
            <a:r>
              <a:rPr lang="en-IE" sz="2000" dirty="0" smtClean="0"/>
              <a:t>the practicalities </a:t>
            </a:r>
            <a:r>
              <a:rPr lang="en-IE" sz="2000" dirty="0"/>
              <a:t>of setting up a Register of European Higher Education </a:t>
            </a:r>
            <a:r>
              <a:rPr lang="en-IE" sz="2000" dirty="0" smtClean="0"/>
              <a:t>Quality Assurance </a:t>
            </a:r>
            <a:r>
              <a:rPr lang="en-IE" sz="2000" dirty="0"/>
              <a:t>Agencies</a:t>
            </a:r>
            <a:r>
              <a:rPr lang="en-IE" sz="2000" dirty="0" smtClean="0"/>
              <a:t>.</a:t>
            </a:r>
          </a:p>
          <a:p>
            <a:pPr marL="0" indent="0">
              <a:buNone/>
            </a:pPr>
            <a:r>
              <a:rPr lang="en-IE" sz="2000" dirty="0" smtClean="0"/>
              <a:t> </a:t>
            </a:r>
          </a:p>
          <a:p>
            <a:r>
              <a:rPr lang="en-IE" sz="2000" dirty="0" smtClean="0"/>
              <a:t>The </a:t>
            </a:r>
            <a:r>
              <a:rPr lang="en-IE" sz="2000" dirty="0"/>
              <a:t>purpose of the register is to allow all stakeholders and </a:t>
            </a:r>
            <a:r>
              <a:rPr lang="en-IE" sz="2000" dirty="0" smtClean="0"/>
              <a:t>the general </a:t>
            </a:r>
            <a:r>
              <a:rPr lang="en-IE" sz="2000" dirty="0"/>
              <a:t>public open access to objective information about trustworthy </a:t>
            </a:r>
            <a:r>
              <a:rPr lang="en-IE" sz="2000" dirty="0" smtClean="0"/>
              <a:t>quality assurance </a:t>
            </a:r>
            <a:r>
              <a:rPr lang="en-IE" sz="2000" dirty="0"/>
              <a:t>agencies that are working in line with the ESG. </a:t>
            </a:r>
            <a:endParaRPr lang="en-IE" sz="2000" dirty="0" smtClean="0"/>
          </a:p>
          <a:p>
            <a:pPr marL="0" indent="0">
              <a:buNone/>
            </a:pPr>
            <a:endParaRPr lang="en-IE" sz="2000" dirty="0" smtClean="0"/>
          </a:p>
          <a:p>
            <a:r>
              <a:rPr lang="en-IE" sz="2000" dirty="0" smtClean="0"/>
              <a:t>It </a:t>
            </a:r>
            <a:r>
              <a:rPr lang="en-IE" sz="2000" dirty="0"/>
              <a:t>will therefore </a:t>
            </a:r>
            <a:r>
              <a:rPr lang="en-IE" sz="2000" dirty="0" smtClean="0"/>
              <a:t>enhance confidence </a:t>
            </a:r>
            <a:r>
              <a:rPr lang="en-IE" sz="2000" dirty="0"/>
              <a:t>in higher education in the EHEA and beyond, and facilitate the </a:t>
            </a:r>
            <a:r>
              <a:rPr lang="en-IE" sz="2000" dirty="0" smtClean="0"/>
              <a:t>mutual recognition </a:t>
            </a:r>
            <a:r>
              <a:rPr lang="en-IE" sz="2000" dirty="0"/>
              <a:t>of quality assurance and accreditation </a:t>
            </a:r>
            <a:r>
              <a:rPr lang="en-IE" sz="2000" dirty="0" smtClean="0"/>
              <a:t>decisions.</a:t>
            </a:r>
          </a:p>
          <a:p>
            <a:pPr marL="0" indent="0">
              <a:buNone/>
            </a:pPr>
            <a:endParaRPr lang="en-IE" sz="2000" dirty="0" smtClean="0"/>
          </a:p>
          <a:p>
            <a:r>
              <a:rPr lang="en-IE" sz="2000" dirty="0" smtClean="0"/>
              <a:t>We </a:t>
            </a:r>
            <a:r>
              <a:rPr lang="en-IE" sz="2000" dirty="0"/>
              <a:t>welcome </a:t>
            </a:r>
            <a:r>
              <a:rPr lang="en-IE" sz="2000" dirty="0" smtClean="0"/>
              <a:t>the establishment </a:t>
            </a:r>
            <a:r>
              <a:rPr lang="en-IE" sz="2000" dirty="0"/>
              <a:t>of a register by the E4 group, working in partnership, based on </a:t>
            </a:r>
            <a:r>
              <a:rPr lang="en-IE" sz="2000" dirty="0" smtClean="0"/>
              <a:t>their proposed </a:t>
            </a:r>
            <a:r>
              <a:rPr lang="en-IE" sz="2000" dirty="0"/>
              <a:t>operational model. The register will be voluntary, </a:t>
            </a:r>
            <a:r>
              <a:rPr lang="en-IE" sz="2000" dirty="0" smtClean="0"/>
              <a:t>self-financing, independent </a:t>
            </a:r>
            <a:r>
              <a:rPr lang="en-IE" sz="2000" dirty="0"/>
              <a:t>and transparent. </a:t>
            </a:r>
            <a:endParaRPr lang="en-IE" sz="2000" dirty="0" smtClean="0"/>
          </a:p>
          <a:p>
            <a:pPr marL="0" indent="0">
              <a:buNone/>
            </a:pPr>
            <a:endParaRPr lang="en-IE" sz="2000" dirty="0" smtClean="0"/>
          </a:p>
          <a:p>
            <a:r>
              <a:rPr lang="en-IE" sz="2000" dirty="0" smtClean="0"/>
              <a:t>Applications </a:t>
            </a:r>
            <a:r>
              <a:rPr lang="en-IE" sz="2000" dirty="0"/>
              <a:t>for inclusion on the register should </a:t>
            </a:r>
            <a:r>
              <a:rPr lang="en-IE" sz="2000" dirty="0" smtClean="0"/>
              <a:t>be evaluated </a:t>
            </a:r>
            <a:r>
              <a:rPr lang="en-IE" sz="2000" dirty="0"/>
              <a:t>on the basis of substantial compliance with the ESG, evidenced </a:t>
            </a:r>
            <a:r>
              <a:rPr lang="en-IE" sz="2000" dirty="0" smtClean="0"/>
              <a:t>through an </a:t>
            </a:r>
            <a:r>
              <a:rPr lang="en-IE" sz="2000" dirty="0"/>
              <a:t>independent review process endorsed by national authorities, where </a:t>
            </a:r>
            <a:r>
              <a:rPr lang="en-IE" sz="2000" dirty="0" smtClean="0"/>
              <a:t>this endorsement </a:t>
            </a:r>
            <a:r>
              <a:rPr lang="en-IE" sz="2000" dirty="0"/>
              <a:t>is required by those authorities. </a:t>
            </a:r>
            <a:endParaRPr lang="en-IE" sz="2000" dirty="0" smtClean="0"/>
          </a:p>
          <a:p>
            <a:pPr marL="0" indent="0">
              <a:buNone/>
            </a:pPr>
            <a:endParaRPr lang="en-IE" dirty="0" smtClean="0"/>
          </a:p>
          <a:p>
            <a:pPr marL="0" indent="0">
              <a:buNone/>
            </a:pPr>
            <a:endParaRPr lang="en-GB" dirty="0" smtClean="0"/>
          </a:p>
          <a:p>
            <a:pPr marL="0" indent="0">
              <a:buNone/>
            </a:pPr>
            <a:r>
              <a:rPr lang="en-GB" dirty="0" smtClean="0"/>
              <a:t> </a:t>
            </a:r>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6</a:t>
            </a:fld>
            <a:endParaRPr lang="en-US"/>
          </a:p>
        </p:txBody>
      </p:sp>
    </p:spTree>
    <p:extLst>
      <p:ext uri="{BB962C8B-B14F-4D97-AF65-F5344CB8AC3E}">
        <p14:creationId xmlns:p14="http://schemas.microsoft.com/office/powerpoint/2010/main" val="3708492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Leuven &amp; Louvain-la-</a:t>
            </a:r>
            <a:r>
              <a:rPr lang="en-GB" dirty="0" err="1" smtClean="0"/>
              <a:t>Neuve</a:t>
            </a:r>
            <a:r>
              <a:rPr lang="en-GB" dirty="0" smtClean="0"/>
              <a:t> Communiqué (2009)</a:t>
            </a:r>
            <a:endParaRPr lang="en-GB" dirty="0"/>
          </a:p>
        </p:txBody>
      </p:sp>
      <p:sp>
        <p:nvSpPr>
          <p:cNvPr id="3" name="Content Placeholder 2"/>
          <p:cNvSpPr>
            <a:spLocks noGrp="1"/>
          </p:cNvSpPr>
          <p:nvPr>
            <p:ph idx="1"/>
          </p:nvPr>
        </p:nvSpPr>
        <p:spPr>
          <a:xfrm>
            <a:off x="556591" y="1715589"/>
            <a:ext cx="8083826" cy="4619771"/>
          </a:xfrm>
        </p:spPr>
        <p:txBody>
          <a:bodyPr>
            <a:normAutofit fontScale="85000" lnSpcReduction="10000"/>
          </a:bodyPr>
          <a:lstStyle/>
          <a:p>
            <a:pPr marL="0" indent="0">
              <a:buNone/>
            </a:pPr>
            <a:endParaRPr lang="en-GB" dirty="0"/>
          </a:p>
          <a:p>
            <a:r>
              <a:rPr lang="en-IE" dirty="0"/>
              <a:t>Transnational education should be governed by the European Standards </a:t>
            </a:r>
            <a:r>
              <a:rPr lang="en-IE" dirty="0" smtClean="0"/>
              <a:t>and Guidelines </a:t>
            </a:r>
            <a:r>
              <a:rPr lang="en-IE" dirty="0"/>
              <a:t>for quality assurance as applicable within the European Higher </a:t>
            </a:r>
            <a:r>
              <a:rPr lang="en-IE" dirty="0" smtClean="0"/>
              <a:t>Education Area </a:t>
            </a:r>
            <a:r>
              <a:rPr lang="en-IE" dirty="0"/>
              <a:t>and be in line with the UNESCO/OECD Guidelines for Quality Provision in </a:t>
            </a:r>
            <a:r>
              <a:rPr lang="en-IE" dirty="0" smtClean="0"/>
              <a:t>Cross-Border </a:t>
            </a:r>
            <a:r>
              <a:rPr lang="en-IE" dirty="0"/>
              <a:t>Higher </a:t>
            </a:r>
            <a:r>
              <a:rPr lang="en-IE" dirty="0" smtClean="0"/>
              <a:t>Education</a:t>
            </a:r>
          </a:p>
          <a:p>
            <a:endParaRPr lang="en-IE" dirty="0" smtClean="0"/>
          </a:p>
          <a:p>
            <a:r>
              <a:rPr lang="en-IE" dirty="0" smtClean="0"/>
              <a:t>We reassert </a:t>
            </a:r>
            <a:r>
              <a:rPr lang="en-IE" dirty="0"/>
              <a:t>the importance of the teaching mission of higher </a:t>
            </a:r>
            <a:r>
              <a:rPr lang="en-IE" dirty="0" smtClean="0"/>
              <a:t>education institutions </a:t>
            </a:r>
            <a:r>
              <a:rPr lang="en-IE" dirty="0"/>
              <a:t>and the necessity for ongoing curricular reform geared toward </a:t>
            </a:r>
            <a:r>
              <a:rPr lang="en-IE" dirty="0" smtClean="0"/>
              <a:t>the development </a:t>
            </a:r>
            <a:r>
              <a:rPr lang="en-IE" dirty="0"/>
              <a:t>of learning outcomes. </a:t>
            </a:r>
            <a:r>
              <a:rPr lang="en-IE" b="1" dirty="0"/>
              <a:t>Student-centred learning </a:t>
            </a:r>
            <a:r>
              <a:rPr lang="en-IE" dirty="0"/>
              <a:t>requires </a:t>
            </a:r>
            <a:r>
              <a:rPr lang="en-IE" dirty="0" smtClean="0"/>
              <a:t>empowering individual </a:t>
            </a:r>
            <a:r>
              <a:rPr lang="en-IE" dirty="0"/>
              <a:t>learners, new approaches to teaching and learning, effective support </a:t>
            </a:r>
            <a:r>
              <a:rPr lang="en-IE" dirty="0" smtClean="0"/>
              <a:t>and guidance </a:t>
            </a:r>
            <a:r>
              <a:rPr lang="en-IE" dirty="0"/>
              <a:t>structures and a curriculum focused more clearly on the learner in all </a:t>
            </a:r>
            <a:r>
              <a:rPr lang="en-IE" dirty="0" smtClean="0"/>
              <a:t>three cycles</a:t>
            </a:r>
            <a:r>
              <a:rPr lang="en-IE" dirty="0"/>
              <a:t>. </a:t>
            </a:r>
            <a:endParaRPr lang="en-IE" dirty="0" smtClean="0"/>
          </a:p>
          <a:p>
            <a:pPr marL="0" indent="0">
              <a:buNone/>
            </a:pPr>
            <a:endParaRPr lang="en-IE" dirty="0" smtClean="0"/>
          </a:p>
          <a:p>
            <a:r>
              <a:rPr lang="en-IE" dirty="0" smtClean="0"/>
              <a:t>We </a:t>
            </a:r>
            <a:r>
              <a:rPr lang="en-IE" dirty="0"/>
              <a:t>ask the E4 group (ENQA-EUA-EURASHE-ESU) to continue its cooperation </a:t>
            </a:r>
            <a:r>
              <a:rPr lang="en-IE" dirty="0" smtClean="0"/>
              <a:t>in further </a:t>
            </a:r>
            <a:r>
              <a:rPr lang="en-IE" dirty="0"/>
              <a:t>developing the European dimension of quality assurance and in particular </a:t>
            </a:r>
            <a:r>
              <a:rPr lang="en-IE" dirty="0" smtClean="0"/>
              <a:t>to ensure </a:t>
            </a:r>
            <a:r>
              <a:rPr lang="en-IE" dirty="0"/>
              <a:t>that the European Quality Assurance Register is evaluated </a:t>
            </a:r>
            <a:r>
              <a:rPr lang="en-IE" dirty="0" smtClean="0"/>
              <a:t>externally</a:t>
            </a:r>
          </a:p>
          <a:p>
            <a:pPr marL="0" indent="0">
              <a:buNone/>
            </a:pPr>
            <a:r>
              <a:rPr lang="en-IE" dirty="0" smtClean="0"/>
              <a:t> </a:t>
            </a:r>
          </a:p>
          <a:p>
            <a:pPr marL="0" indent="0">
              <a:buNone/>
            </a:pPr>
            <a:endParaRPr lang="en-IE" dirty="0" smtClean="0"/>
          </a:p>
          <a:p>
            <a:pPr marL="0" indent="0">
              <a:buNone/>
            </a:pPr>
            <a:endParaRPr lang="en-GB" dirty="0" smtClean="0"/>
          </a:p>
          <a:p>
            <a:pPr marL="0" indent="0">
              <a:buNone/>
            </a:pPr>
            <a:r>
              <a:rPr lang="en-GB" dirty="0" smtClean="0"/>
              <a:t> </a:t>
            </a:r>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7</a:t>
            </a:fld>
            <a:endParaRPr lang="en-US"/>
          </a:p>
        </p:txBody>
      </p:sp>
    </p:spTree>
    <p:extLst>
      <p:ext uri="{BB962C8B-B14F-4D97-AF65-F5344CB8AC3E}">
        <p14:creationId xmlns:p14="http://schemas.microsoft.com/office/powerpoint/2010/main" val="228871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11" y="418115"/>
            <a:ext cx="6413154" cy="1026385"/>
          </a:xfrm>
        </p:spPr>
        <p:txBody>
          <a:bodyPr/>
          <a:lstStyle/>
          <a:p>
            <a:pPr algn="ctr"/>
            <a:r>
              <a:rPr lang="en-GB" dirty="0" smtClean="0"/>
              <a:t>Bucharest Communiqué (2012)</a:t>
            </a:r>
            <a:endParaRPr lang="en-GB" dirty="0"/>
          </a:p>
        </p:txBody>
      </p:sp>
      <p:sp>
        <p:nvSpPr>
          <p:cNvPr id="3" name="Content Placeholder 2"/>
          <p:cNvSpPr>
            <a:spLocks noGrp="1"/>
          </p:cNvSpPr>
          <p:nvPr>
            <p:ph idx="1"/>
          </p:nvPr>
        </p:nvSpPr>
        <p:spPr>
          <a:xfrm>
            <a:off x="556591" y="1715589"/>
            <a:ext cx="8083826" cy="4619771"/>
          </a:xfrm>
        </p:spPr>
        <p:txBody>
          <a:bodyPr>
            <a:normAutofit fontScale="62500" lnSpcReduction="20000"/>
          </a:bodyPr>
          <a:lstStyle/>
          <a:p>
            <a:pPr marL="0" indent="0">
              <a:buNone/>
            </a:pPr>
            <a:endParaRPr lang="en-GB" dirty="0"/>
          </a:p>
          <a:p>
            <a:r>
              <a:rPr lang="en-IE" sz="2500" dirty="0" smtClean="0"/>
              <a:t>Quality </a:t>
            </a:r>
            <a:r>
              <a:rPr lang="en-IE" sz="2500" dirty="0"/>
              <a:t>assurance is essential for building trust and to reinforce the attractiveness of the EHEA’s offerings, including in the </a:t>
            </a:r>
            <a:r>
              <a:rPr lang="en-IE" sz="2500" b="1" dirty="0"/>
              <a:t>provision of cross-border education</a:t>
            </a:r>
            <a:r>
              <a:rPr lang="en-IE" sz="2500" dirty="0"/>
              <a:t>. We commit to both maintaining the public responsibility for quality assurance and to actively involve a wide range of stakeholders in this development. </a:t>
            </a:r>
            <a:endParaRPr lang="en-IE" sz="2500" dirty="0" smtClean="0"/>
          </a:p>
          <a:p>
            <a:pPr marL="0" indent="0">
              <a:buNone/>
            </a:pPr>
            <a:endParaRPr lang="en-IE" sz="2500" dirty="0" smtClean="0"/>
          </a:p>
          <a:p>
            <a:r>
              <a:rPr lang="en-IE" sz="2500" dirty="0" smtClean="0"/>
              <a:t>We </a:t>
            </a:r>
            <a:r>
              <a:rPr lang="en-IE" sz="2500" dirty="0"/>
              <a:t>will </a:t>
            </a:r>
            <a:r>
              <a:rPr lang="en-IE" sz="2500" b="1" dirty="0"/>
              <a:t>revise the ESG </a:t>
            </a:r>
            <a:r>
              <a:rPr lang="en-IE" sz="2500" dirty="0"/>
              <a:t>to improve their clarity, applicability and usefulness, including their scope. The revision will be </a:t>
            </a:r>
            <a:r>
              <a:rPr lang="en-IE" sz="2500" dirty="0" smtClean="0"/>
              <a:t>prepared </a:t>
            </a:r>
            <a:r>
              <a:rPr lang="en-IE" sz="2500" dirty="0"/>
              <a:t>by the E4 in cooperation with Education International, BUSINESSEUROPE and the European Quality Assurance Register for Higher Education (EQAR), </a:t>
            </a:r>
            <a:r>
              <a:rPr lang="en-IE" sz="2500" dirty="0" smtClean="0"/>
              <a:t>and will </a:t>
            </a:r>
            <a:r>
              <a:rPr lang="en-IE" sz="2500" dirty="0"/>
              <a:t>be submitted to the Bologna Follow-Up Group</a:t>
            </a:r>
            <a:r>
              <a:rPr lang="en-IE" sz="2500" dirty="0" smtClean="0"/>
              <a:t>.</a:t>
            </a:r>
          </a:p>
          <a:p>
            <a:pPr marL="0" indent="0">
              <a:buNone/>
            </a:pPr>
            <a:r>
              <a:rPr lang="en-IE" sz="2500" dirty="0" smtClean="0"/>
              <a:t> </a:t>
            </a:r>
            <a:endParaRPr lang="en-IE" sz="2500" dirty="0"/>
          </a:p>
          <a:p>
            <a:r>
              <a:rPr lang="en-IE" sz="2500" dirty="0"/>
              <a:t>We welcome the </a:t>
            </a:r>
            <a:r>
              <a:rPr lang="en-IE" sz="2500" b="1" dirty="0"/>
              <a:t>external evaluation of EQAR </a:t>
            </a:r>
            <a:r>
              <a:rPr lang="en-IE" sz="2500" dirty="0"/>
              <a:t>and we encourage quality assurance agencies to apply for registration. We will allow EQAR-registered agencies to perform their activities across the EHEA, while complying with national requirements. In particular, we will aim to recognise quality assurance decisions of EQAR-registered agencies on joint and double degree programmes. </a:t>
            </a:r>
            <a:endParaRPr lang="en-IE" sz="2500" dirty="0" smtClean="0"/>
          </a:p>
          <a:p>
            <a:pPr marL="0" indent="0">
              <a:buNone/>
            </a:pPr>
            <a:r>
              <a:rPr lang="en-IE" dirty="0" smtClean="0"/>
              <a:t> </a:t>
            </a:r>
          </a:p>
          <a:p>
            <a:pPr marL="0" indent="0">
              <a:buNone/>
            </a:pPr>
            <a:r>
              <a:rPr lang="en-GB" dirty="0" smtClean="0"/>
              <a:t> </a:t>
            </a:r>
          </a:p>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a:xfrm>
            <a:off x="1603056" y="6155360"/>
            <a:ext cx="6381246" cy="360000"/>
          </a:xfrm>
        </p:spPr>
        <p:txBody>
          <a:bodyPr/>
          <a:lstStyle/>
          <a:p>
            <a:pPr algn="ctr"/>
            <a:r>
              <a:rPr lang="en-US" dirty="0"/>
              <a:t>AIC Conference, Riga, 30 November 2015 </a:t>
            </a:r>
          </a:p>
        </p:txBody>
      </p:sp>
      <p:sp>
        <p:nvSpPr>
          <p:cNvPr id="6" name="Slide Number Placeholder 5"/>
          <p:cNvSpPr>
            <a:spLocks noGrp="1"/>
          </p:cNvSpPr>
          <p:nvPr>
            <p:ph type="sldNum" sz="quarter" idx="12"/>
          </p:nvPr>
        </p:nvSpPr>
        <p:spPr/>
        <p:txBody>
          <a:bodyPr/>
          <a:lstStyle/>
          <a:p>
            <a:fld id="{29ECC1CC-036C-4749-BF55-3BFCE44B1B73}" type="slidenum">
              <a:rPr lang="en-US" smtClean="0"/>
              <a:pPr/>
              <a:t>8</a:t>
            </a:fld>
            <a:endParaRPr lang="en-US"/>
          </a:p>
        </p:txBody>
      </p:sp>
    </p:spTree>
    <p:extLst>
      <p:ext uri="{BB962C8B-B14F-4D97-AF65-F5344CB8AC3E}">
        <p14:creationId xmlns:p14="http://schemas.microsoft.com/office/powerpoint/2010/main" val="1493910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 y="418115"/>
            <a:ext cx="7300686" cy="1026385"/>
          </a:xfrm>
        </p:spPr>
        <p:txBody>
          <a:bodyPr/>
          <a:lstStyle/>
          <a:p>
            <a:pPr algn="ctr"/>
            <a:r>
              <a:rPr lang="en-GB" sz="2000" dirty="0" smtClean="0"/>
              <a:t>ENQA Report to Ministerial Conference (Yerevan 2015)</a:t>
            </a:r>
            <a:br>
              <a:rPr lang="en-GB" sz="2000" dirty="0" smtClean="0"/>
            </a:br>
            <a:r>
              <a:rPr lang="en-GB" sz="2400" dirty="0" smtClean="0"/>
              <a:t>QA in the EHEA - Priorities for the future</a:t>
            </a:r>
            <a:endParaRPr lang="en-GB" sz="2400" dirty="0"/>
          </a:p>
        </p:txBody>
      </p:sp>
      <p:sp>
        <p:nvSpPr>
          <p:cNvPr id="3" name="Content Placeholder 2"/>
          <p:cNvSpPr>
            <a:spLocks noGrp="1"/>
          </p:cNvSpPr>
          <p:nvPr>
            <p:ph idx="1"/>
          </p:nvPr>
        </p:nvSpPr>
        <p:spPr>
          <a:xfrm>
            <a:off x="4615543" y="1627344"/>
            <a:ext cx="4131581" cy="4533845"/>
          </a:xfrm>
        </p:spPr>
        <p:txBody>
          <a:bodyPr>
            <a:normAutofit/>
          </a:bodyPr>
          <a:lstStyle/>
          <a:p>
            <a:pPr marL="0" indent="0">
              <a:buNone/>
            </a:pPr>
            <a:endParaRPr lang="en-GB" dirty="0"/>
          </a:p>
          <a:p>
            <a:r>
              <a:rPr lang="en-GB" dirty="0" smtClean="0"/>
              <a:t>Internationalisation of Quality Assurance and the Revised ESG</a:t>
            </a:r>
          </a:p>
          <a:p>
            <a:pPr marL="0" indent="0">
              <a:buNone/>
            </a:pPr>
            <a:endParaRPr lang="en-GB" dirty="0" smtClean="0"/>
          </a:p>
          <a:p>
            <a:r>
              <a:rPr lang="en-GB" dirty="0" smtClean="0"/>
              <a:t>Benefits and Risks of Cross Border Quality Assurance Services</a:t>
            </a:r>
          </a:p>
          <a:p>
            <a:pPr marL="0" indent="0">
              <a:buNone/>
            </a:pPr>
            <a:endParaRPr lang="en-GB" dirty="0" smtClean="0"/>
          </a:p>
          <a:p>
            <a:r>
              <a:rPr lang="en-GB" dirty="0" smtClean="0"/>
              <a:t>Transparency and Availability of Quality Assurance Reports</a:t>
            </a:r>
          </a:p>
          <a:p>
            <a:pPr marL="0" indent="0">
              <a:buNone/>
            </a:pPr>
            <a:endParaRPr lang="en-GB" dirty="0" smtClean="0"/>
          </a:p>
          <a:p>
            <a:r>
              <a:rPr lang="en-GB" dirty="0" smtClean="0"/>
              <a:t>Independence of Quality Assurance Agencies</a:t>
            </a:r>
          </a:p>
          <a:p>
            <a:endParaRPr lang="en-GB" dirty="0"/>
          </a:p>
        </p:txBody>
      </p:sp>
      <p:sp>
        <p:nvSpPr>
          <p:cNvPr id="5" name="Footer Placeholder 4"/>
          <p:cNvSpPr>
            <a:spLocks noGrp="1"/>
          </p:cNvSpPr>
          <p:nvPr>
            <p:ph type="ftr" sz="quarter" idx="11"/>
          </p:nvPr>
        </p:nvSpPr>
        <p:spPr>
          <a:xfrm>
            <a:off x="1603056" y="6182404"/>
            <a:ext cx="6381246" cy="360000"/>
          </a:xfrm>
        </p:spPr>
        <p:txBody>
          <a:bodyPr/>
          <a:lstStyle/>
          <a:p>
            <a:pPr algn="ctr"/>
            <a:endParaRPr lang="en-US" dirty="0" smtClean="0"/>
          </a:p>
          <a:p>
            <a:pPr algn="ctr"/>
            <a:r>
              <a:rPr lang="en-US" dirty="0" smtClean="0"/>
              <a:t>Bologna </a:t>
            </a:r>
            <a:r>
              <a:rPr lang="en-US" dirty="0"/>
              <a:t>Policy Forum, Yerevan, 15 May 2015 </a:t>
            </a:r>
            <a:r>
              <a:rPr lang="en-US" dirty="0" smtClean="0"/>
              <a:t> </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02" y="1627344"/>
            <a:ext cx="3298130" cy="4664042"/>
          </a:xfrm>
          <a:prstGeom prst="rect">
            <a:avLst/>
          </a:prstGeom>
          <a:ln w="12700">
            <a:solidFill>
              <a:schemeClr val="tx1"/>
            </a:solidFill>
          </a:ln>
          <a:effectLst>
            <a:softEdge rad="12700"/>
          </a:effectLst>
        </p:spPr>
      </p:pic>
    </p:spTree>
    <p:extLst>
      <p:ext uri="{BB962C8B-B14F-4D97-AF65-F5344CB8AC3E}">
        <p14:creationId xmlns:p14="http://schemas.microsoft.com/office/powerpoint/2010/main" val="179180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QA_template">
  <a:themeElements>
    <a:clrScheme name="ENQA">
      <a:dk1>
        <a:sysClr val="windowText" lastClr="000000"/>
      </a:dk1>
      <a:lt1>
        <a:sysClr val="window" lastClr="FFFFFF"/>
      </a:lt1>
      <a:dk2>
        <a:srgbClr val="1F497D"/>
      </a:dk2>
      <a:lt2>
        <a:srgbClr val="FFFFFF"/>
      </a:lt2>
      <a:accent1>
        <a:srgbClr val="0093B3"/>
      </a:accent1>
      <a:accent2>
        <a:srgbClr val="C02A4D"/>
      </a:accent2>
      <a:accent3>
        <a:srgbClr val="9BBB59"/>
      </a:accent3>
      <a:accent4>
        <a:srgbClr val="8064A2"/>
      </a:accent4>
      <a:accent5>
        <a:srgbClr val="2BACE4"/>
      </a:accent5>
      <a:accent6>
        <a:srgbClr val="F79646"/>
      </a:accent6>
      <a:hlink>
        <a:srgbClr val="0093B3"/>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ENQA_template.potx</Template>
  <TotalTime>6041</TotalTime>
  <Words>2071</Words>
  <Application>Microsoft Office PowerPoint</Application>
  <PresentationFormat>On-screen Show (4:3)</PresentationFormat>
  <Paragraphs>284</Paragraphs>
  <Slides>25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ENQA_template</vt:lpstr>
      <vt:lpstr>  Developments in Quality Assurance in Europe and its impact upon higher Education Institutions </vt:lpstr>
      <vt:lpstr>Berlin Communiqué (2003)</vt:lpstr>
      <vt:lpstr>Berlin Communiqué (2003)</vt:lpstr>
      <vt:lpstr>Bergen Communiqué (2005)</vt:lpstr>
      <vt:lpstr>ENQA membership and  ESG compliance</vt:lpstr>
      <vt:lpstr>London Communiqué (2007)</vt:lpstr>
      <vt:lpstr>Leuven &amp; Louvain-la-Neuve Communiqué (2009)</vt:lpstr>
      <vt:lpstr>Bucharest Communiqué (2012)</vt:lpstr>
      <vt:lpstr>ENQA Report to Ministerial Conference (Yerevan 2015) QA in the EHEA - Priorities for the future</vt:lpstr>
      <vt:lpstr>Yerevan Communiqué (2015)</vt:lpstr>
      <vt:lpstr>Yerevan Communiqué (2015)</vt:lpstr>
      <vt:lpstr>ESG 2015</vt:lpstr>
      <vt:lpstr>What does ESG 2015 mean for Higher Education Institutions</vt:lpstr>
      <vt:lpstr>How HEIs can address internal quality assurance in line with ESG 2015</vt:lpstr>
      <vt:lpstr>Challenges (for some) with ESG 2015</vt:lpstr>
      <vt:lpstr>Membership of ENQA and listing on EQAR (November 2015)</vt:lpstr>
      <vt:lpstr>ENQA – member agencies</vt:lpstr>
      <vt:lpstr>ENQA - affiliates</vt:lpstr>
      <vt:lpstr>ENQA - affiliates</vt:lpstr>
      <vt:lpstr>Internationalisation of Quality Assurance</vt:lpstr>
      <vt:lpstr>Internationalisation of Quality Assurance</vt:lpstr>
      <vt:lpstr>Quality Assurance of Higher Education</vt:lpstr>
      <vt:lpstr>Diversity of ENQA members</vt:lpstr>
      <vt:lpstr>Continental HE systems - comparisons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Eija Vierimaa</dc:creator>
  <cp:lastModifiedBy>Padraig Walsh</cp:lastModifiedBy>
  <cp:revision>150</cp:revision>
  <cp:lastPrinted>2015-11-24T08:04:07Z</cp:lastPrinted>
  <dcterms:created xsi:type="dcterms:W3CDTF">2012-05-20T13:21:58Z</dcterms:created>
  <dcterms:modified xsi:type="dcterms:W3CDTF">2015-11-27T16:48:43Z</dcterms:modified>
</cp:coreProperties>
</file>