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sldx" ContentType="application/vnd.openxmlformats-officedocument.presentationml.slide"/>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4" r:id="rId2"/>
    <p:sldId id="301" r:id="rId3"/>
    <p:sldId id="302" r:id="rId4"/>
    <p:sldId id="303" r:id="rId5"/>
    <p:sldId id="299" r:id="rId6"/>
    <p:sldId id="271" r:id="rId7"/>
    <p:sldId id="274" r:id="rId8"/>
    <p:sldId id="304" r:id="rId9"/>
    <p:sldId id="277" r:id="rId10"/>
    <p:sldId id="295" r:id="rId11"/>
    <p:sldId id="292" r:id="rId12"/>
  </p:sldIdLst>
  <p:sldSz cx="12192000" cy="6858000"/>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6"/>
    <a:srgbClr val="CCC1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65" autoAdjust="0"/>
    <p:restoredTop sz="94660"/>
  </p:normalViewPr>
  <p:slideViewPr>
    <p:cSldViewPr snapToGrid="0">
      <p:cViewPr varScale="1">
        <p:scale>
          <a:sx n="67" d="100"/>
          <a:sy n="67" d="100"/>
        </p:scale>
        <p:origin x="84" y="234"/>
      </p:cViewPr>
      <p:guideLst/>
    </p:cSldViewPr>
  </p:slideViewPr>
  <p:notesTextViewPr>
    <p:cViewPr>
      <p:scale>
        <a:sx n="1" d="1"/>
        <a:sy n="1" d="1"/>
      </p:scale>
      <p:origin x="0" y="0"/>
    </p:cViewPr>
  </p:notesTextViewPr>
  <p:sorterViewPr>
    <p:cViewPr>
      <p:scale>
        <a:sx n="100" d="100"/>
        <a:sy n="100" d="100"/>
      </p:scale>
      <p:origin x="0" y="-1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F03B7-89ED-435F-8B1C-88052AD7DFF4}" type="doc">
      <dgm:prSet loTypeId="urn:microsoft.com/office/officeart/2005/8/layout/cycle4#1" loCatId="cycle" qsTypeId="urn:microsoft.com/office/officeart/2005/8/quickstyle/simple1" qsCatId="simple" csTypeId="urn:microsoft.com/office/officeart/2005/8/colors/accent1_2" csCatId="accent1" phldr="1"/>
      <dgm:spPr/>
      <dgm:t>
        <a:bodyPr/>
        <a:lstStyle/>
        <a:p>
          <a:endParaRPr lang="en-US"/>
        </a:p>
      </dgm:t>
    </dgm:pt>
    <dgm:pt modelId="{F269B347-CF3F-4AC1-AF73-AFCE8DF97FEA}">
      <dgm:prSet phldrT="[Text]" custT="1"/>
      <dgm:spPr>
        <a:solidFill>
          <a:schemeClr val="accent5">
            <a:lumMod val="60000"/>
            <a:lumOff val="40000"/>
          </a:schemeClr>
        </a:solidFill>
        <a:ln>
          <a:solidFill>
            <a:schemeClr val="accent1">
              <a:lumMod val="50000"/>
            </a:schemeClr>
          </a:solidFill>
        </a:ln>
      </dgm:spPr>
      <dgm:t>
        <a:bodyPr/>
        <a:lstStyle/>
        <a:p>
          <a:r>
            <a:rPr lang="lv-LV" sz="1400" b="1" dirty="0" smtClean="0">
              <a:solidFill>
                <a:schemeClr val="bg1"/>
              </a:solidFill>
              <a:latin typeface="Arial" panose="020B0604020202020204" pitchFamily="34" charset="0"/>
              <a:cs typeface="Arial" panose="020B0604020202020204" pitchFamily="34" charset="0"/>
            </a:rPr>
            <a:t>Students</a:t>
          </a:r>
          <a:endParaRPr lang="en-US" sz="1400" b="1" dirty="0">
            <a:solidFill>
              <a:schemeClr val="bg1"/>
            </a:solidFill>
            <a:latin typeface="Arial" panose="020B0604020202020204" pitchFamily="34" charset="0"/>
            <a:cs typeface="Arial" panose="020B0604020202020204" pitchFamily="34" charset="0"/>
          </a:endParaRPr>
        </a:p>
      </dgm:t>
    </dgm:pt>
    <dgm:pt modelId="{D49F39D9-BC69-4777-9E70-3785FDBD505C}" type="parTrans" cxnId="{DD58A3B1-5242-45A4-AC69-401A7E720E78}">
      <dgm:prSet/>
      <dgm:spPr/>
      <dgm:t>
        <a:bodyPr/>
        <a:lstStyle/>
        <a:p>
          <a:endParaRPr lang="en-US" sz="1400"/>
        </a:p>
      </dgm:t>
    </dgm:pt>
    <dgm:pt modelId="{DB6636FF-567B-48A9-A0CB-45AF0CEB68CA}" type="sibTrans" cxnId="{DD58A3B1-5242-45A4-AC69-401A7E720E78}">
      <dgm:prSet/>
      <dgm:spPr/>
      <dgm:t>
        <a:bodyPr/>
        <a:lstStyle/>
        <a:p>
          <a:endParaRPr lang="en-US" sz="1400"/>
        </a:p>
      </dgm:t>
    </dgm:pt>
    <dgm:pt modelId="{8A51EA46-BDD0-49E5-8685-2F229EF18D97}">
      <dgm:prSet phldrT="[Text]" custT="1"/>
      <dgm:spPr>
        <a:solidFill>
          <a:schemeClr val="accent5">
            <a:lumMod val="60000"/>
            <a:lumOff val="40000"/>
          </a:schemeClr>
        </a:solidFill>
        <a:ln>
          <a:solidFill>
            <a:schemeClr val="accent1">
              <a:lumMod val="50000"/>
            </a:schemeClr>
          </a:solidFill>
        </a:ln>
      </dgm:spPr>
      <dgm:t>
        <a:bodyPr/>
        <a:lstStyle/>
        <a:p>
          <a:endParaRPr lang="lv-LV" sz="1400" b="1" dirty="0" smtClean="0">
            <a:solidFill>
              <a:schemeClr val="bg1"/>
            </a:solidFill>
            <a:latin typeface="Arial" panose="020B0604020202020204" pitchFamily="34" charset="0"/>
            <a:cs typeface="Arial" panose="020B0604020202020204" pitchFamily="34" charset="0"/>
          </a:endParaRPr>
        </a:p>
        <a:p>
          <a:r>
            <a:rPr lang="lv-LV" sz="1400" b="1" dirty="0" err="1" smtClean="0">
              <a:solidFill>
                <a:schemeClr val="bg1"/>
              </a:solidFill>
              <a:latin typeface="Arial" panose="020B0604020202020204" pitchFamily="34" charset="0"/>
              <a:cs typeface="Arial" panose="020B0604020202020204" pitchFamily="34" charset="0"/>
            </a:rPr>
            <a:t>Teaching</a:t>
          </a:r>
          <a:r>
            <a:rPr lang="lv-LV" sz="1400" b="1" dirty="0" smtClean="0">
              <a:solidFill>
                <a:schemeClr val="bg1"/>
              </a:solidFill>
              <a:latin typeface="Arial" panose="020B0604020202020204" pitchFamily="34" charset="0"/>
              <a:cs typeface="Arial" panose="020B0604020202020204" pitchFamily="34" charset="0"/>
            </a:rPr>
            <a:t> </a:t>
          </a:r>
          <a:r>
            <a:rPr lang="lv-LV" sz="1400" b="1" dirty="0" err="1" smtClean="0">
              <a:solidFill>
                <a:schemeClr val="bg1"/>
              </a:solidFill>
              <a:latin typeface="Arial" panose="020B0604020202020204" pitchFamily="34" charset="0"/>
              <a:cs typeface="Arial" panose="020B0604020202020204" pitchFamily="34" charset="0"/>
            </a:rPr>
            <a:t>staff</a:t>
          </a:r>
          <a:endParaRPr lang="en-US" sz="1400" b="1" dirty="0">
            <a:solidFill>
              <a:schemeClr val="bg1"/>
            </a:solidFill>
            <a:latin typeface="Arial" panose="020B0604020202020204" pitchFamily="34" charset="0"/>
            <a:cs typeface="Arial" panose="020B0604020202020204" pitchFamily="34" charset="0"/>
          </a:endParaRPr>
        </a:p>
      </dgm:t>
    </dgm:pt>
    <dgm:pt modelId="{ECC20C0C-3F8D-477A-A5AD-750594AD5EAA}" type="parTrans" cxnId="{D53C0D7F-C470-4507-97B4-B90FA677DE56}">
      <dgm:prSet/>
      <dgm:spPr/>
      <dgm:t>
        <a:bodyPr/>
        <a:lstStyle/>
        <a:p>
          <a:endParaRPr lang="en-US" sz="1400"/>
        </a:p>
      </dgm:t>
    </dgm:pt>
    <dgm:pt modelId="{E17FA6A0-7C0A-4814-A540-21E7906696AB}" type="sibTrans" cxnId="{D53C0D7F-C470-4507-97B4-B90FA677DE56}">
      <dgm:prSet/>
      <dgm:spPr/>
      <dgm:t>
        <a:bodyPr/>
        <a:lstStyle/>
        <a:p>
          <a:endParaRPr lang="en-US" sz="1400"/>
        </a:p>
      </dgm:t>
    </dgm:pt>
    <dgm:pt modelId="{4C33B1A4-0435-4027-B6BA-3E1D26CC21B5}">
      <dgm:prSet custT="1"/>
      <dgm:spPr>
        <a:solidFill>
          <a:schemeClr val="accent5">
            <a:lumMod val="60000"/>
            <a:lumOff val="40000"/>
          </a:schemeClr>
        </a:solidFill>
        <a:ln>
          <a:solidFill>
            <a:schemeClr val="accent1">
              <a:lumMod val="50000"/>
            </a:schemeClr>
          </a:solidFill>
        </a:ln>
      </dgm:spPr>
      <dgm:t>
        <a:bodyPr/>
        <a:lstStyle/>
        <a:p>
          <a:endParaRPr lang="lv-LV" sz="1400" b="1" dirty="0" smtClean="0">
            <a:solidFill>
              <a:schemeClr val="bg1"/>
            </a:solidFill>
            <a:latin typeface="Arial" panose="020B0604020202020204" pitchFamily="34" charset="0"/>
            <a:cs typeface="Arial" panose="020B0604020202020204" pitchFamily="34" charset="0"/>
          </a:endParaRPr>
        </a:p>
        <a:p>
          <a:r>
            <a:rPr lang="lv-LV" sz="1200" b="1" dirty="0" err="1" smtClean="0">
              <a:solidFill>
                <a:schemeClr val="bg1"/>
              </a:solidFill>
              <a:latin typeface="Arial" panose="020B0604020202020204" pitchFamily="34" charset="0"/>
              <a:cs typeface="Arial" panose="020B0604020202020204" pitchFamily="34" charset="0"/>
            </a:rPr>
            <a:t>Framework</a:t>
          </a:r>
          <a:r>
            <a:rPr lang="lv-LV" sz="1200" b="1" dirty="0" smtClean="0">
              <a:solidFill>
                <a:schemeClr val="bg1"/>
              </a:solidFill>
              <a:latin typeface="Arial" panose="020B0604020202020204" pitchFamily="34" charset="0"/>
              <a:cs typeface="Arial" panose="020B0604020202020204" pitchFamily="34" charset="0"/>
            </a:rPr>
            <a:t> </a:t>
          </a:r>
          <a:r>
            <a:rPr lang="lv-LV" sz="1300" b="1" dirty="0" err="1" smtClean="0">
              <a:solidFill>
                <a:schemeClr val="bg1"/>
              </a:solidFill>
              <a:latin typeface="Arial" panose="020B0604020202020204" pitchFamily="34" charset="0"/>
              <a:cs typeface="Arial" panose="020B0604020202020204" pitchFamily="34" charset="0"/>
            </a:rPr>
            <a:t>and</a:t>
          </a:r>
          <a:r>
            <a:rPr lang="lv-LV" sz="1300" b="1" dirty="0" smtClean="0">
              <a:solidFill>
                <a:schemeClr val="bg1"/>
              </a:solidFill>
              <a:latin typeface="Arial" panose="020B0604020202020204" pitchFamily="34" charset="0"/>
              <a:cs typeface="Arial" panose="020B0604020202020204" pitchFamily="34" charset="0"/>
            </a:rPr>
            <a:t> </a:t>
          </a:r>
          <a:r>
            <a:rPr lang="lv-LV" sz="1300" b="1" dirty="0" err="1" smtClean="0">
              <a:solidFill>
                <a:schemeClr val="bg1"/>
              </a:solidFill>
              <a:latin typeface="Arial" panose="020B0604020202020204" pitchFamily="34" charset="0"/>
              <a:cs typeface="Arial" panose="020B0604020202020204" pitchFamily="34" charset="0"/>
            </a:rPr>
            <a:t>incentives</a:t>
          </a:r>
          <a:endParaRPr lang="en-US" sz="1300" b="1" dirty="0">
            <a:solidFill>
              <a:schemeClr val="bg1"/>
            </a:solidFill>
            <a:latin typeface="Arial" panose="020B0604020202020204" pitchFamily="34" charset="0"/>
            <a:cs typeface="Arial" panose="020B0604020202020204" pitchFamily="34" charset="0"/>
          </a:endParaRPr>
        </a:p>
      </dgm:t>
    </dgm:pt>
    <dgm:pt modelId="{C53AB34A-6256-4AEF-AEC7-8688AAA40020}" type="parTrans" cxnId="{866B875D-464C-48A2-9D7F-AE04A1F76607}">
      <dgm:prSet/>
      <dgm:spPr/>
      <dgm:t>
        <a:bodyPr/>
        <a:lstStyle/>
        <a:p>
          <a:endParaRPr lang="en-US" sz="1400"/>
        </a:p>
      </dgm:t>
    </dgm:pt>
    <dgm:pt modelId="{7163A42D-82A0-45CE-BA59-BE4D998B0B27}" type="sibTrans" cxnId="{866B875D-464C-48A2-9D7F-AE04A1F76607}">
      <dgm:prSet/>
      <dgm:spPr/>
      <dgm:t>
        <a:bodyPr/>
        <a:lstStyle/>
        <a:p>
          <a:endParaRPr lang="en-US" sz="1400"/>
        </a:p>
      </dgm:t>
    </dgm:pt>
    <dgm:pt modelId="{A167A76F-34A9-4BFF-A059-4195515F87D2}">
      <dgm:prSet phldrT="[Text]" custT="1"/>
      <dgm:spPr>
        <a:solidFill>
          <a:schemeClr val="accent5">
            <a:lumMod val="60000"/>
            <a:lumOff val="40000"/>
          </a:schemeClr>
        </a:solidFill>
        <a:ln>
          <a:solidFill>
            <a:schemeClr val="accent1">
              <a:lumMod val="50000"/>
            </a:schemeClr>
          </a:solidFill>
        </a:ln>
      </dgm:spPr>
      <dgm:t>
        <a:bodyPr/>
        <a:lstStyle/>
        <a:p>
          <a:r>
            <a:rPr lang="lv-LV" sz="1300" b="1" dirty="0" smtClean="0">
              <a:solidFill>
                <a:schemeClr val="bg1"/>
              </a:solidFill>
              <a:latin typeface="Arial" panose="020B0604020202020204" pitchFamily="34" charset="0"/>
              <a:cs typeface="Arial" panose="020B0604020202020204" pitchFamily="34" charset="0"/>
            </a:rPr>
            <a:t>Resources</a:t>
          </a:r>
          <a:endParaRPr lang="en-US" sz="1300" b="1" dirty="0">
            <a:solidFill>
              <a:schemeClr val="bg1"/>
            </a:solidFill>
            <a:latin typeface="Arial" panose="020B0604020202020204" pitchFamily="34" charset="0"/>
            <a:cs typeface="Arial" panose="020B0604020202020204" pitchFamily="34" charset="0"/>
          </a:endParaRPr>
        </a:p>
      </dgm:t>
    </dgm:pt>
    <dgm:pt modelId="{A7C42C62-6ACC-49FD-832D-1666E1331ED0}" type="sibTrans" cxnId="{8FBDB0D9-208D-4FBD-BFAC-7E10FBB394A1}">
      <dgm:prSet/>
      <dgm:spPr/>
      <dgm:t>
        <a:bodyPr/>
        <a:lstStyle/>
        <a:p>
          <a:endParaRPr lang="en-US" sz="1400"/>
        </a:p>
      </dgm:t>
    </dgm:pt>
    <dgm:pt modelId="{A60D6AF7-B3E5-4A3C-AE63-5412AFC895BA}" type="parTrans" cxnId="{8FBDB0D9-208D-4FBD-BFAC-7E10FBB394A1}">
      <dgm:prSet/>
      <dgm:spPr/>
      <dgm:t>
        <a:bodyPr/>
        <a:lstStyle/>
        <a:p>
          <a:endParaRPr lang="en-US" sz="1400"/>
        </a:p>
      </dgm:t>
    </dgm:pt>
    <dgm:pt modelId="{BDE7B5C5-0D0F-409C-8292-AFE7B79E1CAC}" type="pres">
      <dgm:prSet presAssocID="{E92F03B7-89ED-435F-8B1C-88052AD7DFF4}" presName="cycleMatrixDiagram" presStyleCnt="0">
        <dgm:presLayoutVars>
          <dgm:chMax val="1"/>
          <dgm:dir/>
          <dgm:animLvl val="lvl"/>
          <dgm:resizeHandles val="exact"/>
        </dgm:presLayoutVars>
      </dgm:prSet>
      <dgm:spPr/>
      <dgm:t>
        <a:bodyPr/>
        <a:lstStyle/>
        <a:p>
          <a:endParaRPr lang="en-US"/>
        </a:p>
      </dgm:t>
    </dgm:pt>
    <dgm:pt modelId="{D0DC2287-CB31-47A0-9783-1FE6050C80C2}" type="pres">
      <dgm:prSet presAssocID="{E92F03B7-89ED-435F-8B1C-88052AD7DFF4}" presName="children" presStyleCnt="0"/>
      <dgm:spPr/>
      <dgm:t>
        <a:bodyPr/>
        <a:lstStyle/>
        <a:p>
          <a:endParaRPr lang="lv-LV"/>
        </a:p>
      </dgm:t>
    </dgm:pt>
    <dgm:pt modelId="{CBE42522-CB69-46CF-9692-70BFAA0998F2}" type="pres">
      <dgm:prSet presAssocID="{E92F03B7-89ED-435F-8B1C-88052AD7DFF4}" presName="childPlaceholder" presStyleCnt="0"/>
      <dgm:spPr/>
      <dgm:t>
        <a:bodyPr/>
        <a:lstStyle/>
        <a:p>
          <a:endParaRPr lang="lv-LV"/>
        </a:p>
      </dgm:t>
    </dgm:pt>
    <dgm:pt modelId="{5EB7FABD-0627-4E9E-B483-C70CCD9A54CC}" type="pres">
      <dgm:prSet presAssocID="{E92F03B7-89ED-435F-8B1C-88052AD7DFF4}" presName="circle" presStyleCnt="0"/>
      <dgm:spPr/>
      <dgm:t>
        <a:bodyPr/>
        <a:lstStyle/>
        <a:p>
          <a:endParaRPr lang="lv-LV"/>
        </a:p>
      </dgm:t>
    </dgm:pt>
    <dgm:pt modelId="{9CFA0635-CD37-4075-934D-E8E32A38393F}" type="pres">
      <dgm:prSet presAssocID="{E92F03B7-89ED-435F-8B1C-88052AD7DFF4}" presName="quadrant1" presStyleLbl="node1" presStyleIdx="0" presStyleCnt="4" custLinFactNeighborX="-58" custLinFactNeighborY="294">
        <dgm:presLayoutVars>
          <dgm:chMax val="1"/>
          <dgm:bulletEnabled val="1"/>
        </dgm:presLayoutVars>
      </dgm:prSet>
      <dgm:spPr/>
      <dgm:t>
        <a:bodyPr/>
        <a:lstStyle/>
        <a:p>
          <a:endParaRPr lang="en-US"/>
        </a:p>
      </dgm:t>
    </dgm:pt>
    <dgm:pt modelId="{DF16AC5B-3FFB-4549-A8DE-3BD793C22682}" type="pres">
      <dgm:prSet presAssocID="{E92F03B7-89ED-435F-8B1C-88052AD7DFF4}" presName="quadrant2" presStyleLbl="node1" presStyleIdx="1" presStyleCnt="4" custLinFactNeighborX="-45" custLinFactNeighborY="294">
        <dgm:presLayoutVars>
          <dgm:chMax val="1"/>
          <dgm:bulletEnabled val="1"/>
        </dgm:presLayoutVars>
      </dgm:prSet>
      <dgm:spPr/>
      <dgm:t>
        <a:bodyPr/>
        <a:lstStyle/>
        <a:p>
          <a:endParaRPr lang="en-US"/>
        </a:p>
      </dgm:t>
    </dgm:pt>
    <dgm:pt modelId="{1BB3688A-4950-41C2-B22B-BC2B302A45FB}" type="pres">
      <dgm:prSet presAssocID="{E92F03B7-89ED-435F-8B1C-88052AD7DFF4}" presName="quadrant3" presStyleLbl="node1" presStyleIdx="2" presStyleCnt="4" custLinFactNeighborX="-89" custLinFactNeighborY="-294">
        <dgm:presLayoutVars>
          <dgm:chMax val="1"/>
          <dgm:bulletEnabled val="1"/>
        </dgm:presLayoutVars>
      </dgm:prSet>
      <dgm:spPr/>
      <dgm:t>
        <a:bodyPr/>
        <a:lstStyle/>
        <a:p>
          <a:endParaRPr lang="en-US"/>
        </a:p>
      </dgm:t>
    </dgm:pt>
    <dgm:pt modelId="{3A358120-577A-454E-B920-984AFBCB9558}" type="pres">
      <dgm:prSet presAssocID="{E92F03B7-89ED-435F-8B1C-88052AD7DFF4}" presName="quadrant4" presStyleLbl="node1" presStyleIdx="3" presStyleCnt="4" custLinFactNeighborX="828" custLinFactNeighborY="-1079">
        <dgm:presLayoutVars>
          <dgm:chMax val="1"/>
          <dgm:bulletEnabled val="1"/>
        </dgm:presLayoutVars>
      </dgm:prSet>
      <dgm:spPr/>
      <dgm:t>
        <a:bodyPr/>
        <a:lstStyle/>
        <a:p>
          <a:endParaRPr lang="en-US"/>
        </a:p>
      </dgm:t>
    </dgm:pt>
    <dgm:pt modelId="{20BC7255-E798-4FB1-8D64-153A58F40976}" type="pres">
      <dgm:prSet presAssocID="{E92F03B7-89ED-435F-8B1C-88052AD7DFF4}" presName="quadrantPlaceholder" presStyleCnt="0"/>
      <dgm:spPr/>
      <dgm:t>
        <a:bodyPr/>
        <a:lstStyle/>
        <a:p>
          <a:endParaRPr lang="lv-LV"/>
        </a:p>
      </dgm:t>
    </dgm:pt>
    <dgm:pt modelId="{26E56F9A-8A9B-4240-B92A-1489E65C114B}" type="pres">
      <dgm:prSet presAssocID="{E92F03B7-89ED-435F-8B1C-88052AD7DFF4}" presName="center1" presStyleLbl="fgShp" presStyleIdx="0" presStyleCnt="2"/>
      <dgm:spPr/>
      <dgm:t>
        <a:bodyPr/>
        <a:lstStyle/>
        <a:p>
          <a:endParaRPr lang="lv-LV"/>
        </a:p>
      </dgm:t>
    </dgm:pt>
    <dgm:pt modelId="{96E6BF7D-5A84-4255-9926-9150D0D2D9B3}" type="pres">
      <dgm:prSet presAssocID="{E92F03B7-89ED-435F-8B1C-88052AD7DFF4}" presName="center2" presStyleLbl="fgShp" presStyleIdx="1" presStyleCnt="2"/>
      <dgm:spPr/>
      <dgm:t>
        <a:bodyPr/>
        <a:lstStyle/>
        <a:p>
          <a:endParaRPr lang="lv-LV"/>
        </a:p>
      </dgm:t>
    </dgm:pt>
  </dgm:ptLst>
  <dgm:cxnLst>
    <dgm:cxn modelId="{7DF4E438-D181-47D5-9E9F-BBAF5589A10E}" type="presOf" srcId="{E92F03B7-89ED-435F-8B1C-88052AD7DFF4}" destId="{BDE7B5C5-0D0F-409C-8292-AFE7B79E1CAC}" srcOrd="0" destOrd="0" presId="urn:microsoft.com/office/officeart/2005/8/layout/cycle4#1"/>
    <dgm:cxn modelId="{CC5BEFA7-B510-4634-8347-E7F94AD0E89C}" type="presOf" srcId="{4C33B1A4-0435-4027-B6BA-3E1D26CC21B5}" destId="{3A358120-577A-454E-B920-984AFBCB9558}" srcOrd="0" destOrd="0" presId="urn:microsoft.com/office/officeart/2005/8/layout/cycle4#1"/>
    <dgm:cxn modelId="{D53C0D7F-C470-4507-97B4-B90FA677DE56}" srcId="{E92F03B7-89ED-435F-8B1C-88052AD7DFF4}" destId="{8A51EA46-BDD0-49E5-8685-2F229EF18D97}" srcOrd="2" destOrd="0" parTransId="{ECC20C0C-3F8D-477A-A5AD-750594AD5EAA}" sibTransId="{E17FA6A0-7C0A-4814-A540-21E7906696AB}"/>
    <dgm:cxn modelId="{06018F56-A064-45B2-8DD3-29846190DCFC}" type="presOf" srcId="{F269B347-CF3F-4AC1-AF73-AFCE8DF97FEA}" destId="{DF16AC5B-3FFB-4549-A8DE-3BD793C22682}" srcOrd="0" destOrd="0" presId="urn:microsoft.com/office/officeart/2005/8/layout/cycle4#1"/>
    <dgm:cxn modelId="{FF89F2B8-BCA4-45FE-8F51-C36D237C9817}" type="presOf" srcId="{8A51EA46-BDD0-49E5-8685-2F229EF18D97}" destId="{1BB3688A-4950-41C2-B22B-BC2B302A45FB}" srcOrd="0" destOrd="0" presId="urn:microsoft.com/office/officeart/2005/8/layout/cycle4#1"/>
    <dgm:cxn modelId="{DD58A3B1-5242-45A4-AC69-401A7E720E78}" srcId="{E92F03B7-89ED-435F-8B1C-88052AD7DFF4}" destId="{F269B347-CF3F-4AC1-AF73-AFCE8DF97FEA}" srcOrd="1" destOrd="0" parTransId="{D49F39D9-BC69-4777-9E70-3785FDBD505C}" sibTransId="{DB6636FF-567B-48A9-A0CB-45AF0CEB68CA}"/>
    <dgm:cxn modelId="{8FBDB0D9-208D-4FBD-BFAC-7E10FBB394A1}" srcId="{E92F03B7-89ED-435F-8B1C-88052AD7DFF4}" destId="{A167A76F-34A9-4BFF-A059-4195515F87D2}" srcOrd="0" destOrd="0" parTransId="{A60D6AF7-B3E5-4A3C-AE63-5412AFC895BA}" sibTransId="{A7C42C62-6ACC-49FD-832D-1666E1331ED0}"/>
    <dgm:cxn modelId="{866B875D-464C-48A2-9D7F-AE04A1F76607}" srcId="{E92F03B7-89ED-435F-8B1C-88052AD7DFF4}" destId="{4C33B1A4-0435-4027-B6BA-3E1D26CC21B5}" srcOrd="3" destOrd="0" parTransId="{C53AB34A-6256-4AEF-AEC7-8688AAA40020}" sibTransId="{7163A42D-82A0-45CE-BA59-BE4D998B0B27}"/>
    <dgm:cxn modelId="{38FCF5BB-E92B-4176-9B30-11EF97FF97E8}" type="presOf" srcId="{A167A76F-34A9-4BFF-A059-4195515F87D2}" destId="{9CFA0635-CD37-4075-934D-E8E32A38393F}" srcOrd="0" destOrd="0" presId="urn:microsoft.com/office/officeart/2005/8/layout/cycle4#1"/>
    <dgm:cxn modelId="{35FBF85C-A6E2-4947-9646-46BEC0BDF380}" type="presParOf" srcId="{BDE7B5C5-0D0F-409C-8292-AFE7B79E1CAC}" destId="{D0DC2287-CB31-47A0-9783-1FE6050C80C2}" srcOrd="0" destOrd="0" presId="urn:microsoft.com/office/officeart/2005/8/layout/cycle4#1"/>
    <dgm:cxn modelId="{7B0D66CD-9378-46A0-8B6B-6B0F68ECBB5C}" type="presParOf" srcId="{D0DC2287-CB31-47A0-9783-1FE6050C80C2}" destId="{CBE42522-CB69-46CF-9692-70BFAA0998F2}" srcOrd="0" destOrd="0" presId="urn:microsoft.com/office/officeart/2005/8/layout/cycle4#1"/>
    <dgm:cxn modelId="{E51EE18F-94AF-4D81-A313-3C76E8FBD9C1}" type="presParOf" srcId="{BDE7B5C5-0D0F-409C-8292-AFE7B79E1CAC}" destId="{5EB7FABD-0627-4E9E-B483-C70CCD9A54CC}" srcOrd="1" destOrd="0" presId="urn:microsoft.com/office/officeart/2005/8/layout/cycle4#1"/>
    <dgm:cxn modelId="{6109CB1E-CDD0-4E1A-B28F-BD62C8557465}" type="presParOf" srcId="{5EB7FABD-0627-4E9E-B483-C70CCD9A54CC}" destId="{9CFA0635-CD37-4075-934D-E8E32A38393F}" srcOrd="0" destOrd="0" presId="urn:microsoft.com/office/officeart/2005/8/layout/cycle4#1"/>
    <dgm:cxn modelId="{277B7132-EBE7-4325-86C9-0091C4FE430D}" type="presParOf" srcId="{5EB7FABD-0627-4E9E-B483-C70CCD9A54CC}" destId="{DF16AC5B-3FFB-4549-A8DE-3BD793C22682}" srcOrd="1" destOrd="0" presId="urn:microsoft.com/office/officeart/2005/8/layout/cycle4#1"/>
    <dgm:cxn modelId="{603FDDF2-4C0A-466C-AF27-51BE9F157797}" type="presParOf" srcId="{5EB7FABD-0627-4E9E-B483-C70CCD9A54CC}" destId="{1BB3688A-4950-41C2-B22B-BC2B302A45FB}" srcOrd="2" destOrd="0" presId="urn:microsoft.com/office/officeart/2005/8/layout/cycle4#1"/>
    <dgm:cxn modelId="{49C805F1-1C31-425E-BFC5-52E655451986}" type="presParOf" srcId="{5EB7FABD-0627-4E9E-B483-C70CCD9A54CC}" destId="{3A358120-577A-454E-B920-984AFBCB9558}" srcOrd="3" destOrd="0" presId="urn:microsoft.com/office/officeart/2005/8/layout/cycle4#1"/>
    <dgm:cxn modelId="{102E80E7-637C-4717-AAD6-A4CFCD8807E9}" type="presParOf" srcId="{5EB7FABD-0627-4E9E-B483-C70CCD9A54CC}" destId="{20BC7255-E798-4FB1-8D64-153A58F40976}" srcOrd="4" destOrd="0" presId="urn:microsoft.com/office/officeart/2005/8/layout/cycle4#1"/>
    <dgm:cxn modelId="{F3556755-D8B9-4D90-AEAD-B7B9D22711C2}" type="presParOf" srcId="{BDE7B5C5-0D0F-409C-8292-AFE7B79E1CAC}" destId="{26E56F9A-8A9B-4240-B92A-1489E65C114B}" srcOrd="2" destOrd="0" presId="urn:microsoft.com/office/officeart/2005/8/layout/cycle4#1"/>
    <dgm:cxn modelId="{561BDD34-FEA9-4725-99AB-59BCF5F89C8E}" type="presParOf" srcId="{BDE7B5C5-0D0F-409C-8292-AFE7B79E1CAC}" destId="{96E6BF7D-5A84-4255-9926-9150D0D2D9B3}"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A5305F-D3A7-4587-A4E3-D387E4085BB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lv-LV"/>
        </a:p>
      </dgm:t>
    </dgm:pt>
    <dgm:pt modelId="{0E8F5046-9A76-4A33-BD77-BB6297ADF4AE}">
      <dgm:prSet phldrT="[Text]" custT="1"/>
      <dgm:spPr/>
      <dgm:t>
        <a:bodyPr/>
        <a:lstStyle/>
        <a:p>
          <a:r>
            <a:rPr lang="en-GB" sz="1500" noProof="0" dirty="0" smtClean="0">
              <a:effectLst/>
              <a:latin typeface="Verdana" pitchFamily="34" charset="0"/>
              <a:ea typeface="Verdana" pitchFamily="34" charset="0"/>
              <a:cs typeface="Verdana" pitchFamily="34" charset="0"/>
            </a:rPr>
            <a:t>Building HR</a:t>
          </a:r>
          <a:r>
            <a:rPr lang="lv-LV" sz="1500" noProof="0" dirty="0" smtClean="0">
              <a:effectLst/>
              <a:latin typeface="Verdana" pitchFamily="34" charset="0"/>
              <a:ea typeface="Verdana" pitchFamily="34" charset="0"/>
              <a:cs typeface="Verdana" pitchFamily="34" charset="0"/>
            </a:rPr>
            <a:t>s</a:t>
          </a:r>
          <a:r>
            <a:rPr lang="en-GB" sz="1500" noProof="0" dirty="0" smtClean="0">
              <a:effectLst/>
              <a:latin typeface="Verdana" pitchFamily="34" charset="0"/>
              <a:ea typeface="Verdana" pitchFamily="34" charset="0"/>
              <a:cs typeface="Verdana" pitchFamily="34" charset="0"/>
            </a:rPr>
            <a:t> in research and technology development</a:t>
          </a:r>
          <a:endParaRPr lang="en-GB" sz="1500" noProof="0" dirty="0">
            <a:latin typeface="Verdana" pitchFamily="34" charset="0"/>
            <a:ea typeface="Verdana" pitchFamily="34" charset="0"/>
            <a:cs typeface="Verdana" pitchFamily="34" charset="0"/>
          </a:endParaRPr>
        </a:p>
      </dgm:t>
    </dgm:pt>
    <dgm:pt modelId="{C3FE6201-5D53-4D82-A938-D8EA7DFAB011}" type="parTrans" cxnId="{16D7B2E2-780C-44BE-BE85-F99903B89563}">
      <dgm:prSet/>
      <dgm:spPr/>
      <dgm:t>
        <a:bodyPr/>
        <a:lstStyle/>
        <a:p>
          <a:endParaRPr lang="en-GB" sz="1400" noProof="0" dirty="0">
            <a:latin typeface="Verdana" pitchFamily="34" charset="0"/>
            <a:ea typeface="Verdana" pitchFamily="34" charset="0"/>
            <a:cs typeface="Verdana" pitchFamily="34" charset="0"/>
          </a:endParaRPr>
        </a:p>
      </dgm:t>
    </dgm:pt>
    <dgm:pt modelId="{0FB8756A-CB04-4C7D-B808-F9FAE3DF063C}" type="sibTrans" cxnId="{16D7B2E2-780C-44BE-BE85-F99903B89563}">
      <dgm:prSet/>
      <dgm:spPr/>
      <dgm:t>
        <a:bodyPr/>
        <a:lstStyle/>
        <a:p>
          <a:endParaRPr lang="en-GB" sz="1400" noProof="0" dirty="0">
            <a:latin typeface="Verdana" pitchFamily="34" charset="0"/>
            <a:ea typeface="Verdana" pitchFamily="34" charset="0"/>
            <a:cs typeface="Verdana" pitchFamily="34" charset="0"/>
          </a:endParaRPr>
        </a:p>
      </dgm:t>
    </dgm:pt>
    <dgm:pt modelId="{ED123FAB-4D2D-4D58-AB15-8D60B19AEB73}">
      <dgm:prSet phldrT="[Text]" custT="1"/>
      <dgm:spPr/>
      <dgm:t>
        <a:bodyPr/>
        <a:lstStyle/>
        <a:p>
          <a:r>
            <a:rPr lang="en-GB" sz="1600" b="0" noProof="0" dirty="0" smtClean="0">
              <a:latin typeface="Verdana" pitchFamily="34" charset="0"/>
              <a:ea typeface="Verdana" pitchFamily="34" charset="0"/>
              <a:cs typeface="Verdana" pitchFamily="34" charset="0"/>
            </a:rPr>
            <a:t>International competitiveness of research</a:t>
          </a:r>
          <a:endParaRPr lang="en-GB" sz="1600" noProof="0" dirty="0">
            <a:latin typeface="Verdana" pitchFamily="34" charset="0"/>
            <a:ea typeface="Verdana" pitchFamily="34" charset="0"/>
            <a:cs typeface="Verdana" pitchFamily="34" charset="0"/>
          </a:endParaRPr>
        </a:p>
      </dgm:t>
    </dgm:pt>
    <dgm:pt modelId="{F07756E4-00E4-4332-B1E2-AEB7933FD3A8}" type="parTrans" cxnId="{D346D8C8-99A4-420C-B597-9BD416E47B60}">
      <dgm:prSet/>
      <dgm:spPr/>
      <dgm:t>
        <a:bodyPr/>
        <a:lstStyle/>
        <a:p>
          <a:endParaRPr lang="en-GB" sz="1400" noProof="0" dirty="0">
            <a:latin typeface="Verdana" pitchFamily="34" charset="0"/>
            <a:ea typeface="Verdana" pitchFamily="34" charset="0"/>
            <a:cs typeface="Verdana" pitchFamily="34" charset="0"/>
          </a:endParaRPr>
        </a:p>
      </dgm:t>
    </dgm:pt>
    <dgm:pt modelId="{BA8DF41A-9824-411E-BB53-6F9025FADBF4}" type="sibTrans" cxnId="{D346D8C8-99A4-420C-B597-9BD416E47B60}">
      <dgm:prSet/>
      <dgm:spPr/>
      <dgm:t>
        <a:bodyPr/>
        <a:lstStyle/>
        <a:p>
          <a:endParaRPr lang="en-GB" sz="1400" noProof="0" dirty="0">
            <a:latin typeface="Verdana" pitchFamily="34" charset="0"/>
            <a:ea typeface="Verdana" pitchFamily="34" charset="0"/>
            <a:cs typeface="Verdana" pitchFamily="34" charset="0"/>
          </a:endParaRPr>
        </a:p>
      </dgm:t>
    </dgm:pt>
    <dgm:pt modelId="{FA1FC082-384F-4842-B8C4-B077743BA767}">
      <dgm:prSet phldrT="[Text]" custT="1"/>
      <dgm:spPr/>
      <dgm:t>
        <a:bodyPr/>
        <a:lstStyle/>
        <a:p>
          <a:r>
            <a:rPr lang="en-GB" sz="1500" b="0" noProof="0" dirty="0" smtClean="0">
              <a:latin typeface="Verdana" pitchFamily="34" charset="0"/>
              <a:ea typeface="Verdana" pitchFamily="34" charset="0"/>
              <a:cs typeface="Verdana" pitchFamily="34" charset="0"/>
            </a:rPr>
            <a:t>Industry relevance of research</a:t>
          </a:r>
          <a:endParaRPr lang="en-GB" sz="1500" noProof="0" dirty="0">
            <a:latin typeface="Verdana" pitchFamily="34" charset="0"/>
            <a:ea typeface="Verdana" pitchFamily="34" charset="0"/>
            <a:cs typeface="Verdana" pitchFamily="34" charset="0"/>
          </a:endParaRPr>
        </a:p>
      </dgm:t>
    </dgm:pt>
    <dgm:pt modelId="{282E6847-B647-4917-B685-894D9260B41A}" type="parTrans" cxnId="{93D48026-0795-4678-BFAE-EFCDC025E6B6}">
      <dgm:prSet/>
      <dgm:spPr/>
      <dgm:t>
        <a:bodyPr/>
        <a:lstStyle/>
        <a:p>
          <a:endParaRPr lang="en-GB" sz="1400" noProof="0" dirty="0">
            <a:latin typeface="Verdana" pitchFamily="34" charset="0"/>
            <a:ea typeface="Verdana" pitchFamily="34" charset="0"/>
            <a:cs typeface="Verdana" pitchFamily="34" charset="0"/>
          </a:endParaRPr>
        </a:p>
      </dgm:t>
    </dgm:pt>
    <dgm:pt modelId="{3A930B47-9887-46AB-89A3-F570B7C8A7D2}" type="sibTrans" cxnId="{93D48026-0795-4678-BFAE-EFCDC025E6B6}">
      <dgm:prSet/>
      <dgm:spPr/>
      <dgm:t>
        <a:bodyPr/>
        <a:lstStyle/>
        <a:p>
          <a:endParaRPr lang="en-GB" sz="1400" noProof="0" dirty="0">
            <a:latin typeface="Verdana" pitchFamily="34" charset="0"/>
            <a:ea typeface="Verdana" pitchFamily="34" charset="0"/>
            <a:cs typeface="Verdana" pitchFamily="34" charset="0"/>
          </a:endParaRPr>
        </a:p>
      </dgm:t>
    </dgm:pt>
    <dgm:pt modelId="{6C99D7A2-3087-4D30-A867-8BF63FC9CE22}">
      <dgm:prSet custT="1"/>
      <dgm:spPr/>
      <dgm:t>
        <a:bodyPr/>
        <a:lstStyle/>
        <a:p>
          <a:r>
            <a:rPr lang="en-GB" sz="1400" noProof="0" dirty="0" smtClean="0">
              <a:latin typeface="Verdana" pitchFamily="34" charset="0"/>
              <a:ea typeface="Verdana" pitchFamily="34" charset="0"/>
              <a:cs typeface="Verdana" pitchFamily="34" charset="0"/>
            </a:rPr>
            <a:t> </a:t>
          </a:r>
          <a:r>
            <a:rPr lang="en-GB" sz="1600" noProof="0" dirty="0" smtClean="0">
              <a:latin typeface="Verdana" pitchFamily="34" charset="0"/>
              <a:ea typeface="Verdana" pitchFamily="34" charset="0"/>
              <a:cs typeface="Verdana" pitchFamily="34" charset="0"/>
            </a:rPr>
            <a:t>MA students, PhD students, «new» scientists engaged in research -  </a:t>
          </a:r>
          <a:r>
            <a:rPr lang="en-GB" sz="1600" b="1" noProof="0" dirty="0" smtClean="0">
              <a:latin typeface="Verdana" pitchFamily="34" charset="0"/>
              <a:ea typeface="Verdana" pitchFamily="34" charset="0"/>
              <a:cs typeface="Verdana" pitchFamily="34" charset="0"/>
            </a:rPr>
            <a:t>(0.3)</a:t>
          </a:r>
          <a:endParaRPr lang="en-GB" sz="1600" noProof="0" dirty="0">
            <a:latin typeface="Verdana" pitchFamily="34" charset="0"/>
            <a:ea typeface="Verdana" pitchFamily="34" charset="0"/>
            <a:cs typeface="Verdana" pitchFamily="34" charset="0"/>
          </a:endParaRPr>
        </a:p>
      </dgm:t>
    </dgm:pt>
    <dgm:pt modelId="{D1EBA664-2021-4353-89B2-AE30EB6EDF36}" type="parTrans" cxnId="{636B68F9-31A5-4DB3-A860-938FCAEE6B52}">
      <dgm:prSet/>
      <dgm:spPr/>
      <dgm:t>
        <a:bodyPr/>
        <a:lstStyle/>
        <a:p>
          <a:endParaRPr lang="en-GB" sz="1400" noProof="0" dirty="0">
            <a:latin typeface="Verdana" pitchFamily="34" charset="0"/>
            <a:ea typeface="Verdana" pitchFamily="34" charset="0"/>
            <a:cs typeface="Verdana" pitchFamily="34" charset="0"/>
          </a:endParaRPr>
        </a:p>
      </dgm:t>
    </dgm:pt>
    <dgm:pt modelId="{9E34A886-2EC0-4B5F-9E0D-E7F4C1CB77C0}" type="sibTrans" cxnId="{636B68F9-31A5-4DB3-A860-938FCAEE6B52}">
      <dgm:prSet/>
      <dgm:spPr/>
      <dgm:t>
        <a:bodyPr/>
        <a:lstStyle/>
        <a:p>
          <a:endParaRPr lang="en-GB" sz="1400" noProof="0" dirty="0">
            <a:latin typeface="Verdana" pitchFamily="34" charset="0"/>
            <a:ea typeface="Verdana" pitchFamily="34" charset="0"/>
            <a:cs typeface="Verdana" pitchFamily="34" charset="0"/>
          </a:endParaRPr>
        </a:p>
      </dgm:t>
    </dgm:pt>
    <dgm:pt modelId="{128FDA2A-A9E9-4208-9F20-5D28D3B244D2}">
      <dgm:prSet custT="1"/>
      <dgm:spPr>
        <a:solidFill>
          <a:schemeClr val="bg1"/>
        </a:solidFill>
      </dgm:spPr>
      <dgm:t>
        <a:bodyPr/>
        <a:lstStyle/>
        <a:p>
          <a:r>
            <a:rPr lang="en-GB" sz="1600" noProof="0" dirty="0" smtClean="0">
              <a:latin typeface="Verdana" pitchFamily="34" charset="0"/>
              <a:ea typeface="Verdana" pitchFamily="34" charset="0"/>
              <a:cs typeface="Verdana" pitchFamily="34" charset="0"/>
            </a:rPr>
            <a:t>International funding for  research and development  projects  (Horizon 2020 etc.)  - </a:t>
          </a:r>
          <a:r>
            <a:rPr lang="en-GB" sz="1600" b="1" noProof="0" dirty="0" smtClean="0">
              <a:latin typeface="Verdana" pitchFamily="34" charset="0"/>
              <a:ea typeface="Verdana" pitchFamily="34" charset="0"/>
              <a:cs typeface="Verdana" pitchFamily="34" charset="0"/>
            </a:rPr>
            <a:t>(0,25)</a:t>
          </a:r>
          <a:endParaRPr lang="en-GB" sz="1600" b="1" noProof="0" dirty="0">
            <a:latin typeface="Verdana" pitchFamily="34" charset="0"/>
            <a:ea typeface="Verdana" pitchFamily="34" charset="0"/>
            <a:cs typeface="Verdana" pitchFamily="34" charset="0"/>
          </a:endParaRPr>
        </a:p>
      </dgm:t>
    </dgm:pt>
    <dgm:pt modelId="{34E1BF24-D07D-4B0A-88DD-2DC3480A62A1}" type="parTrans" cxnId="{C6BE63CB-70AF-4A6B-B69F-03C94FA2C298}">
      <dgm:prSet/>
      <dgm:spPr/>
      <dgm:t>
        <a:bodyPr/>
        <a:lstStyle/>
        <a:p>
          <a:endParaRPr lang="en-GB" sz="1400" noProof="0" dirty="0">
            <a:latin typeface="Verdana" pitchFamily="34" charset="0"/>
            <a:ea typeface="Verdana" pitchFamily="34" charset="0"/>
            <a:cs typeface="Verdana" pitchFamily="34" charset="0"/>
          </a:endParaRPr>
        </a:p>
      </dgm:t>
    </dgm:pt>
    <dgm:pt modelId="{190D7534-7E03-4A0C-BC6E-5B40DF85AE8A}" type="sibTrans" cxnId="{C6BE63CB-70AF-4A6B-B69F-03C94FA2C298}">
      <dgm:prSet/>
      <dgm:spPr/>
      <dgm:t>
        <a:bodyPr/>
        <a:lstStyle/>
        <a:p>
          <a:endParaRPr lang="en-GB" sz="1400" noProof="0" dirty="0">
            <a:latin typeface="Verdana" pitchFamily="34" charset="0"/>
            <a:ea typeface="Verdana" pitchFamily="34" charset="0"/>
            <a:cs typeface="Verdana" pitchFamily="34" charset="0"/>
          </a:endParaRPr>
        </a:p>
      </dgm:t>
    </dgm:pt>
    <dgm:pt modelId="{D9D48B14-38B8-47DB-BCC5-15F5B2DAD5A7}">
      <dgm:prSet custT="1"/>
      <dgm:spPr/>
      <dgm:t>
        <a:bodyPr/>
        <a:lstStyle/>
        <a:p>
          <a:r>
            <a:rPr lang="en-GB" sz="1500" noProof="0" dirty="0" smtClean="0">
              <a:latin typeface="Verdana" pitchFamily="34" charset="0"/>
              <a:ea typeface="Verdana" pitchFamily="34" charset="0"/>
              <a:cs typeface="Verdana" pitchFamily="34" charset="0"/>
            </a:rPr>
            <a:t>Public funding, contract funding by commercial entities – </a:t>
          </a:r>
          <a:r>
            <a:rPr lang="en-GB" sz="1500" b="1" noProof="0" dirty="0" smtClean="0">
              <a:latin typeface="Verdana" pitchFamily="34" charset="0"/>
              <a:ea typeface="Verdana" pitchFamily="34" charset="0"/>
              <a:cs typeface="Verdana" pitchFamily="34" charset="0"/>
            </a:rPr>
            <a:t>(0.25)</a:t>
          </a:r>
          <a:endParaRPr lang="en-GB" sz="1500" b="1" noProof="0" dirty="0">
            <a:latin typeface="Verdana" pitchFamily="34" charset="0"/>
            <a:ea typeface="Verdana" pitchFamily="34" charset="0"/>
            <a:cs typeface="Verdana" pitchFamily="34" charset="0"/>
          </a:endParaRPr>
        </a:p>
      </dgm:t>
    </dgm:pt>
    <dgm:pt modelId="{50F5529E-1220-49E7-BADC-9F2E55FEC3A8}" type="parTrans" cxnId="{18544EA5-3A76-4E38-8E86-A356899AC730}">
      <dgm:prSet/>
      <dgm:spPr/>
      <dgm:t>
        <a:bodyPr/>
        <a:lstStyle/>
        <a:p>
          <a:endParaRPr lang="en-GB" sz="1400" noProof="0" dirty="0"/>
        </a:p>
      </dgm:t>
    </dgm:pt>
    <dgm:pt modelId="{E322DBCA-754C-449B-90F3-C523B2775816}" type="sibTrans" cxnId="{18544EA5-3A76-4E38-8E86-A356899AC730}">
      <dgm:prSet/>
      <dgm:spPr/>
      <dgm:t>
        <a:bodyPr/>
        <a:lstStyle/>
        <a:p>
          <a:endParaRPr lang="en-GB" sz="1400" noProof="0" dirty="0"/>
        </a:p>
      </dgm:t>
    </dgm:pt>
    <dgm:pt modelId="{B61DEE4C-5BF1-4831-814A-36A7427D7AB0}">
      <dgm:prSet custT="1"/>
      <dgm:spPr/>
      <dgm:t>
        <a:bodyPr/>
        <a:lstStyle/>
        <a:p>
          <a:r>
            <a:rPr lang="en-GB" sz="1500" noProof="0" dirty="0" smtClean="0">
              <a:latin typeface="Verdana" pitchFamily="34" charset="0"/>
              <a:ea typeface="Verdana" pitchFamily="34" charset="0"/>
              <a:cs typeface="Verdana" pitchFamily="34" charset="0"/>
            </a:rPr>
            <a:t>Funding by local governments for regional research projects  </a:t>
          </a:r>
          <a:r>
            <a:rPr lang="en-GB" sz="1500" b="1" noProof="0" dirty="0" smtClean="0">
              <a:latin typeface="Verdana" pitchFamily="34" charset="0"/>
              <a:ea typeface="Verdana" pitchFamily="34" charset="0"/>
              <a:cs typeface="Verdana" pitchFamily="34" charset="0"/>
            </a:rPr>
            <a:t>- (0.1.)</a:t>
          </a:r>
          <a:endParaRPr lang="en-GB" sz="1500" b="1" noProof="0" dirty="0">
            <a:latin typeface="Verdana" pitchFamily="34" charset="0"/>
            <a:ea typeface="Verdana" pitchFamily="34" charset="0"/>
            <a:cs typeface="Verdana" pitchFamily="34" charset="0"/>
          </a:endParaRPr>
        </a:p>
      </dgm:t>
    </dgm:pt>
    <dgm:pt modelId="{866D3928-FC4A-42C0-9B21-72D170E20F3E}" type="parTrans" cxnId="{902EE57C-8350-4321-9B02-388EE360B773}">
      <dgm:prSet/>
      <dgm:spPr/>
      <dgm:t>
        <a:bodyPr/>
        <a:lstStyle/>
        <a:p>
          <a:endParaRPr lang="en-GB" sz="1400" noProof="0" dirty="0"/>
        </a:p>
      </dgm:t>
    </dgm:pt>
    <dgm:pt modelId="{AE37E0B8-454F-4EC7-92A4-D5A9D8921C54}" type="sibTrans" cxnId="{902EE57C-8350-4321-9B02-388EE360B773}">
      <dgm:prSet/>
      <dgm:spPr/>
      <dgm:t>
        <a:bodyPr/>
        <a:lstStyle/>
        <a:p>
          <a:endParaRPr lang="en-GB" sz="1400" noProof="0" dirty="0"/>
        </a:p>
      </dgm:t>
    </dgm:pt>
    <dgm:pt modelId="{69D4368C-F0D4-4C1A-9B1B-BA8A81A5F835}">
      <dgm:prSet custT="1"/>
      <dgm:spPr/>
      <dgm:t>
        <a:bodyPr/>
        <a:lstStyle/>
        <a:p>
          <a:endParaRPr lang="en-GB" sz="1500" noProof="0" dirty="0">
            <a:latin typeface="Verdana" pitchFamily="34" charset="0"/>
            <a:ea typeface="Verdana" pitchFamily="34" charset="0"/>
            <a:cs typeface="Verdana" pitchFamily="34" charset="0"/>
          </a:endParaRPr>
        </a:p>
      </dgm:t>
    </dgm:pt>
    <dgm:pt modelId="{BBE13F59-68C0-4945-BE1F-A011312643B6}" type="parTrans" cxnId="{48B3789A-9665-454B-B390-85F018C76B85}">
      <dgm:prSet/>
      <dgm:spPr/>
      <dgm:t>
        <a:bodyPr/>
        <a:lstStyle/>
        <a:p>
          <a:endParaRPr lang="en-GB" sz="1400" noProof="0" dirty="0"/>
        </a:p>
      </dgm:t>
    </dgm:pt>
    <dgm:pt modelId="{AB94AF30-0038-4FF3-AB72-E01E3E4D95EB}" type="sibTrans" cxnId="{48B3789A-9665-454B-B390-85F018C76B85}">
      <dgm:prSet/>
      <dgm:spPr/>
      <dgm:t>
        <a:bodyPr/>
        <a:lstStyle/>
        <a:p>
          <a:endParaRPr lang="en-GB" sz="1400" noProof="0" dirty="0"/>
        </a:p>
      </dgm:t>
    </dgm:pt>
    <dgm:pt modelId="{B3089669-A8FC-439F-9A2F-831D3AD1912A}">
      <dgm:prSet custT="1"/>
      <dgm:spPr/>
      <dgm:t>
        <a:bodyPr/>
        <a:lstStyle/>
        <a:p>
          <a:r>
            <a:rPr lang="en-GB" sz="1500" noProof="0" dirty="0" smtClean="0">
              <a:latin typeface="Verdana" pitchFamily="34" charset="0"/>
              <a:ea typeface="Verdana" pitchFamily="34" charset="0"/>
              <a:cs typeface="Verdana" pitchFamily="34" charset="0"/>
            </a:rPr>
            <a:t>Funding for creative and artistic projects - </a:t>
          </a:r>
          <a:r>
            <a:rPr lang="en-GB" sz="1500" b="1" noProof="0" dirty="0" smtClean="0">
              <a:latin typeface="Verdana" pitchFamily="34" charset="0"/>
              <a:ea typeface="Verdana" pitchFamily="34" charset="0"/>
              <a:cs typeface="Verdana" pitchFamily="34" charset="0"/>
            </a:rPr>
            <a:t>(0.1)</a:t>
          </a:r>
          <a:endParaRPr lang="en-GB" sz="1500" noProof="0" dirty="0">
            <a:latin typeface="Verdana" pitchFamily="34" charset="0"/>
            <a:ea typeface="Verdana" pitchFamily="34" charset="0"/>
            <a:cs typeface="Verdana" pitchFamily="34" charset="0"/>
          </a:endParaRPr>
        </a:p>
      </dgm:t>
    </dgm:pt>
    <dgm:pt modelId="{90AD654B-1E85-4698-B4D1-FEFE2273120D}" type="parTrans" cxnId="{ED39D5E6-0E80-48D0-B9EA-9768D56ABC6C}">
      <dgm:prSet/>
      <dgm:spPr/>
      <dgm:t>
        <a:bodyPr/>
        <a:lstStyle/>
        <a:p>
          <a:endParaRPr lang="en-GB" sz="1400" noProof="0" dirty="0"/>
        </a:p>
      </dgm:t>
    </dgm:pt>
    <dgm:pt modelId="{DA297749-0381-4417-88D4-E7492E76D3BC}" type="sibTrans" cxnId="{ED39D5E6-0E80-48D0-B9EA-9768D56ABC6C}">
      <dgm:prSet/>
      <dgm:spPr/>
      <dgm:t>
        <a:bodyPr/>
        <a:lstStyle/>
        <a:p>
          <a:endParaRPr lang="en-GB" sz="1400" noProof="0" dirty="0"/>
        </a:p>
      </dgm:t>
    </dgm:pt>
    <dgm:pt modelId="{C159572A-1182-41CF-ACD7-75C542C02A07}" type="pres">
      <dgm:prSet presAssocID="{EFA5305F-D3A7-4587-A4E3-D387E4085BB7}" presName="linear" presStyleCnt="0">
        <dgm:presLayoutVars>
          <dgm:dir/>
          <dgm:animLvl val="lvl"/>
          <dgm:resizeHandles val="exact"/>
        </dgm:presLayoutVars>
      </dgm:prSet>
      <dgm:spPr/>
      <dgm:t>
        <a:bodyPr/>
        <a:lstStyle/>
        <a:p>
          <a:endParaRPr lang="lv-LV"/>
        </a:p>
      </dgm:t>
    </dgm:pt>
    <dgm:pt modelId="{C0A0C44E-6B9A-4BB3-8A9F-421ECB4A0EA1}" type="pres">
      <dgm:prSet presAssocID="{0E8F5046-9A76-4A33-BD77-BB6297ADF4AE}" presName="parentLin" presStyleCnt="0"/>
      <dgm:spPr/>
    </dgm:pt>
    <dgm:pt modelId="{4C59FD37-E2E5-4753-BF7F-D76A09F3677A}" type="pres">
      <dgm:prSet presAssocID="{0E8F5046-9A76-4A33-BD77-BB6297ADF4AE}" presName="parentLeftMargin" presStyleLbl="node1" presStyleIdx="0" presStyleCnt="3"/>
      <dgm:spPr/>
      <dgm:t>
        <a:bodyPr/>
        <a:lstStyle/>
        <a:p>
          <a:endParaRPr lang="lv-LV"/>
        </a:p>
      </dgm:t>
    </dgm:pt>
    <dgm:pt modelId="{840E6A59-CB09-473F-A432-1F45388F418C}" type="pres">
      <dgm:prSet presAssocID="{0E8F5046-9A76-4A33-BD77-BB6297ADF4AE}" presName="parentText" presStyleLbl="node1" presStyleIdx="0" presStyleCnt="3" custScaleY="301833">
        <dgm:presLayoutVars>
          <dgm:chMax val="0"/>
          <dgm:bulletEnabled val="1"/>
        </dgm:presLayoutVars>
      </dgm:prSet>
      <dgm:spPr/>
      <dgm:t>
        <a:bodyPr/>
        <a:lstStyle/>
        <a:p>
          <a:endParaRPr lang="lv-LV"/>
        </a:p>
      </dgm:t>
    </dgm:pt>
    <dgm:pt modelId="{C5FAFE91-9B56-4662-92A9-2DDA7916E3DD}" type="pres">
      <dgm:prSet presAssocID="{0E8F5046-9A76-4A33-BD77-BB6297ADF4AE}" presName="negativeSpace" presStyleCnt="0"/>
      <dgm:spPr/>
    </dgm:pt>
    <dgm:pt modelId="{211A56C4-FCE7-4FD2-A7F1-DF58CF7A35AF}" type="pres">
      <dgm:prSet presAssocID="{0E8F5046-9A76-4A33-BD77-BB6297ADF4AE}" presName="childText" presStyleLbl="conFgAcc1" presStyleIdx="0" presStyleCnt="3">
        <dgm:presLayoutVars>
          <dgm:bulletEnabled val="1"/>
        </dgm:presLayoutVars>
      </dgm:prSet>
      <dgm:spPr/>
      <dgm:t>
        <a:bodyPr/>
        <a:lstStyle/>
        <a:p>
          <a:endParaRPr lang="lv-LV"/>
        </a:p>
      </dgm:t>
    </dgm:pt>
    <dgm:pt modelId="{4C420DD1-A9FC-4026-8568-E698AF5CB10A}" type="pres">
      <dgm:prSet presAssocID="{0FB8756A-CB04-4C7D-B808-F9FAE3DF063C}" presName="spaceBetweenRectangles" presStyleCnt="0"/>
      <dgm:spPr/>
    </dgm:pt>
    <dgm:pt modelId="{22AFA316-DD99-4827-8904-E72E40AEA6F0}" type="pres">
      <dgm:prSet presAssocID="{ED123FAB-4D2D-4D58-AB15-8D60B19AEB73}" presName="parentLin" presStyleCnt="0"/>
      <dgm:spPr/>
    </dgm:pt>
    <dgm:pt modelId="{9166D807-EFDF-495E-97B6-5C3EA5B697EE}" type="pres">
      <dgm:prSet presAssocID="{ED123FAB-4D2D-4D58-AB15-8D60B19AEB73}" presName="parentLeftMargin" presStyleLbl="node1" presStyleIdx="0" presStyleCnt="3"/>
      <dgm:spPr/>
      <dgm:t>
        <a:bodyPr/>
        <a:lstStyle/>
        <a:p>
          <a:endParaRPr lang="lv-LV"/>
        </a:p>
      </dgm:t>
    </dgm:pt>
    <dgm:pt modelId="{12640F18-603C-4C39-A313-EBD4359999E6}" type="pres">
      <dgm:prSet presAssocID="{ED123FAB-4D2D-4D58-AB15-8D60B19AEB73}" presName="parentText" presStyleLbl="node1" presStyleIdx="1" presStyleCnt="3" custScaleY="222308">
        <dgm:presLayoutVars>
          <dgm:chMax val="0"/>
          <dgm:bulletEnabled val="1"/>
        </dgm:presLayoutVars>
      </dgm:prSet>
      <dgm:spPr/>
      <dgm:t>
        <a:bodyPr/>
        <a:lstStyle/>
        <a:p>
          <a:endParaRPr lang="lv-LV"/>
        </a:p>
      </dgm:t>
    </dgm:pt>
    <dgm:pt modelId="{C9B899F0-7625-4526-93BD-E21FDBEBF49D}" type="pres">
      <dgm:prSet presAssocID="{ED123FAB-4D2D-4D58-AB15-8D60B19AEB73}" presName="negativeSpace" presStyleCnt="0"/>
      <dgm:spPr/>
    </dgm:pt>
    <dgm:pt modelId="{DE30154C-3FF2-4DA0-8F4F-BE370FF42584}" type="pres">
      <dgm:prSet presAssocID="{ED123FAB-4D2D-4D58-AB15-8D60B19AEB73}" presName="childText" presStyleLbl="conFgAcc1" presStyleIdx="1" presStyleCnt="3">
        <dgm:presLayoutVars>
          <dgm:bulletEnabled val="1"/>
        </dgm:presLayoutVars>
      </dgm:prSet>
      <dgm:spPr/>
      <dgm:t>
        <a:bodyPr/>
        <a:lstStyle/>
        <a:p>
          <a:endParaRPr lang="lv-LV"/>
        </a:p>
      </dgm:t>
    </dgm:pt>
    <dgm:pt modelId="{5D9F31B0-0343-41C3-90CD-0BFA3CA027A2}" type="pres">
      <dgm:prSet presAssocID="{BA8DF41A-9824-411E-BB53-6F9025FADBF4}" presName="spaceBetweenRectangles" presStyleCnt="0"/>
      <dgm:spPr/>
    </dgm:pt>
    <dgm:pt modelId="{87174939-2CC0-4375-B27C-4401151D0272}" type="pres">
      <dgm:prSet presAssocID="{FA1FC082-384F-4842-B8C4-B077743BA767}" presName="parentLin" presStyleCnt="0"/>
      <dgm:spPr/>
    </dgm:pt>
    <dgm:pt modelId="{99517A1D-B866-4A8C-851F-0B115D82F5B6}" type="pres">
      <dgm:prSet presAssocID="{FA1FC082-384F-4842-B8C4-B077743BA767}" presName="parentLeftMargin" presStyleLbl="node1" presStyleIdx="1" presStyleCnt="3"/>
      <dgm:spPr/>
      <dgm:t>
        <a:bodyPr/>
        <a:lstStyle/>
        <a:p>
          <a:endParaRPr lang="lv-LV"/>
        </a:p>
      </dgm:t>
    </dgm:pt>
    <dgm:pt modelId="{B3407A9B-2CF5-48D9-91B8-90D7024F4859}" type="pres">
      <dgm:prSet presAssocID="{FA1FC082-384F-4842-B8C4-B077743BA767}" presName="parentText" presStyleLbl="node1" presStyleIdx="2" presStyleCnt="3" custScaleY="284135">
        <dgm:presLayoutVars>
          <dgm:chMax val="0"/>
          <dgm:bulletEnabled val="1"/>
        </dgm:presLayoutVars>
      </dgm:prSet>
      <dgm:spPr/>
      <dgm:t>
        <a:bodyPr/>
        <a:lstStyle/>
        <a:p>
          <a:endParaRPr lang="lv-LV"/>
        </a:p>
      </dgm:t>
    </dgm:pt>
    <dgm:pt modelId="{E5879032-57A4-43CE-B803-8EA7ED990B1D}" type="pres">
      <dgm:prSet presAssocID="{FA1FC082-384F-4842-B8C4-B077743BA767}" presName="negativeSpace" presStyleCnt="0"/>
      <dgm:spPr/>
    </dgm:pt>
    <dgm:pt modelId="{8A431094-C87D-4DBF-B3A5-6A532AB9C463}" type="pres">
      <dgm:prSet presAssocID="{FA1FC082-384F-4842-B8C4-B077743BA767}" presName="childText" presStyleLbl="conFgAcc1" presStyleIdx="2" presStyleCnt="3">
        <dgm:presLayoutVars>
          <dgm:bulletEnabled val="1"/>
        </dgm:presLayoutVars>
      </dgm:prSet>
      <dgm:spPr/>
      <dgm:t>
        <a:bodyPr/>
        <a:lstStyle/>
        <a:p>
          <a:endParaRPr lang="lv-LV"/>
        </a:p>
      </dgm:t>
    </dgm:pt>
  </dgm:ptLst>
  <dgm:cxnLst>
    <dgm:cxn modelId="{D45D4E69-144A-40F9-8B33-11C802651583}" type="presOf" srcId="{FA1FC082-384F-4842-B8C4-B077743BA767}" destId="{B3407A9B-2CF5-48D9-91B8-90D7024F4859}" srcOrd="1" destOrd="0" presId="urn:microsoft.com/office/officeart/2005/8/layout/list1"/>
    <dgm:cxn modelId="{FB6DA899-41E7-4665-BC24-686A89C09094}" type="presOf" srcId="{B3089669-A8FC-439F-9A2F-831D3AD1912A}" destId="{8A431094-C87D-4DBF-B3A5-6A532AB9C463}" srcOrd="0" destOrd="2" presId="urn:microsoft.com/office/officeart/2005/8/layout/list1"/>
    <dgm:cxn modelId="{DF2F800D-FF0A-4E57-913D-C300CBA84AC3}" type="presOf" srcId="{0E8F5046-9A76-4A33-BD77-BB6297ADF4AE}" destId="{4C59FD37-E2E5-4753-BF7F-D76A09F3677A}" srcOrd="0" destOrd="0" presId="urn:microsoft.com/office/officeart/2005/8/layout/list1"/>
    <dgm:cxn modelId="{48B3789A-9665-454B-B390-85F018C76B85}" srcId="{FA1FC082-384F-4842-B8C4-B077743BA767}" destId="{69D4368C-F0D4-4C1A-9B1B-BA8A81A5F835}" srcOrd="3" destOrd="0" parTransId="{BBE13F59-68C0-4945-BE1F-A011312643B6}" sibTransId="{AB94AF30-0038-4FF3-AB72-E01E3E4D95EB}"/>
    <dgm:cxn modelId="{194CAEAA-6333-458B-A6F5-5A242A5850B2}" type="presOf" srcId="{ED123FAB-4D2D-4D58-AB15-8D60B19AEB73}" destId="{12640F18-603C-4C39-A313-EBD4359999E6}" srcOrd="1" destOrd="0" presId="urn:microsoft.com/office/officeart/2005/8/layout/list1"/>
    <dgm:cxn modelId="{93D48026-0795-4678-BFAE-EFCDC025E6B6}" srcId="{EFA5305F-D3A7-4587-A4E3-D387E4085BB7}" destId="{FA1FC082-384F-4842-B8C4-B077743BA767}" srcOrd="2" destOrd="0" parTransId="{282E6847-B647-4917-B685-894D9260B41A}" sibTransId="{3A930B47-9887-46AB-89A3-F570B7C8A7D2}"/>
    <dgm:cxn modelId="{68982FA0-B258-4099-B81B-702AE964261B}" type="presOf" srcId="{0E8F5046-9A76-4A33-BD77-BB6297ADF4AE}" destId="{840E6A59-CB09-473F-A432-1F45388F418C}" srcOrd="1" destOrd="0" presId="urn:microsoft.com/office/officeart/2005/8/layout/list1"/>
    <dgm:cxn modelId="{AD042754-FE3D-409D-8064-4B6310516D07}" type="presOf" srcId="{B61DEE4C-5BF1-4831-814A-36A7427D7AB0}" destId="{8A431094-C87D-4DBF-B3A5-6A532AB9C463}" srcOrd="0" destOrd="1" presId="urn:microsoft.com/office/officeart/2005/8/layout/list1"/>
    <dgm:cxn modelId="{A59E00E7-2923-4BF6-B7DE-55D64E9CC4ED}" type="presOf" srcId="{128FDA2A-A9E9-4208-9F20-5D28D3B244D2}" destId="{DE30154C-3FF2-4DA0-8F4F-BE370FF42584}" srcOrd="0" destOrd="0" presId="urn:microsoft.com/office/officeart/2005/8/layout/list1"/>
    <dgm:cxn modelId="{883D195F-E4DA-4381-BAC9-9BC19882777D}" type="presOf" srcId="{EFA5305F-D3A7-4587-A4E3-D387E4085BB7}" destId="{C159572A-1182-41CF-ACD7-75C542C02A07}" srcOrd="0" destOrd="0" presId="urn:microsoft.com/office/officeart/2005/8/layout/list1"/>
    <dgm:cxn modelId="{AD4AB202-8303-4DD0-9928-E3A79F9132C9}" type="presOf" srcId="{69D4368C-F0D4-4C1A-9B1B-BA8A81A5F835}" destId="{8A431094-C87D-4DBF-B3A5-6A532AB9C463}" srcOrd="0" destOrd="3" presId="urn:microsoft.com/office/officeart/2005/8/layout/list1"/>
    <dgm:cxn modelId="{636B68F9-31A5-4DB3-A860-938FCAEE6B52}" srcId="{0E8F5046-9A76-4A33-BD77-BB6297ADF4AE}" destId="{6C99D7A2-3087-4D30-A867-8BF63FC9CE22}" srcOrd="0" destOrd="0" parTransId="{D1EBA664-2021-4353-89B2-AE30EB6EDF36}" sibTransId="{9E34A886-2EC0-4B5F-9E0D-E7F4C1CB77C0}"/>
    <dgm:cxn modelId="{18544EA5-3A76-4E38-8E86-A356899AC730}" srcId="{FA1FC082-384F-4842-B8C4-B077743BA767}" destId="{D9D48B14-38B8-47DB-BCC5-15F5B2DAD5A7}" srcOrd="0" destOrd="0" parTransId="{50F5529E-1220-49E7-BADC-9F2E55FEC3A8}" sibTransId="{E322DBCA-754C-449B-90F3-C523B2775816}"/>
    <dgm:cxn modelId="{3168C966-46F3-4C2C-AD59-B5DF1867E835}" type="presOf" srcId="{6C99D7A2-3087-4D30-A867-8BF63FC9CE22}" destId="{211A56C4-FCE7-4FD2-A7F1-DF58CF7A35AF}" srcOrd="0" destOrd="0" presId="urn:microsoft.com/office/officeart/2005/8/layout/list1"/>
    <dgm:cxn modelId="{7646C969-0B6D-4AE6-A157-834AF930962A}" type="presOf" srcId="{FA1FC082-384F-4842-B8C4-B077743BA767}" destId="{99517A1D-B866-4A8C-851F-0B115D82F5B6}" srcOrd="0" destOrd="0" presId="urn:microsoft.com/office/officeart/2005/8/layout/list1"/>
    <dgm:cxn modelId="{ED39D5E6-0E80-48D0-B9EA-9768D56ABC6C}" srcId="{FA1FC082-384F-4842-B8C4-B077743BA767}" destId="{B3089669-A8FC-439F-9A2F-831D3AD1912A}" srcOrd="2" destOrd="0" parTransId="{90AD654B-1E85-4698-B4D1-FEFE2273120D}" sibTransId="{DA297749-0381-4417-88D4-E7492E76D3BC}"/>
    <dgm:cxn modelId="{902EE57C-8350-4321-9B02-388EE360B773}" srcId="{FA1FC082-384F-4842-B8C4-B077743BA767}" destId="{B61DEE4C-5BF1-4831-814A-36A7427D7AB0}" srcOrd="1" destOrd="0" parTransId="{866D3928-FC4A-42C0-9B21-72D170E20F3E}" sibTransId="{AE37E0B8-454F-4EC7-92A4-D5A9D8921C54}"/>
    <dgm:cxn modelId="{18FF658C-1D4B-4E71-BC82-DC7FDB483018}" type="presOf" srcId="{ED123FAB-4D2D-4D58-AB15-8D60B19AEB73}" destId="{9166D807-EFDF-495E-97B6-5C3EA5B697EE}" srcOrd="0" destOrd="0" presId="urn:microsoft.com/office/officeart/2005/8/layout/list1"/>
    <dgm:cxn modelId="{D346D8C8-99A4-420C-B597-9BD416E47B60}" srcId="{EFA5305F-D3A7-4587-A4E3-D387E4085BB7}" destId="{ED123FAB-4D2D-4D58-AB15-8D60B19AEB73}" srcOrd="1" destOrd="0" parTransId="{F07756E4-00E4-4332-B1E2-AEB7933FD3A8}" sibTransId="{BA8DF41A-9824-411E-BB53-6F9025FADBF4}"/>
    <dgm:cxn modelId="{16D7B2E2-780C-44BE-BE85-F99903B89563}" srcId="{EFA5305F-D3A7-4587-A4E3-D387E4085BB7}" destId="{0E8F5046-9A76-4A33-BD77-BB6297ADF4AE}" srcOrd="0" destOrd="0" parTransId="{C3FE6201-5D53-4D82-A938-D8EA7DFAB011}" sibTransId="{0FB8756A-CB04-4C7D-B808-F9FAE3DF063C}"/>
    <dgm:cxn modelId="{C6BE63CB-70AF-4A6B-B69F-03C94FA2C298}" srcId="{ED123FAB-4D2D-4D58-AB15-8D60B19AEB73}" destId="{128FDA2A-A9E9-4208-9F20-5D28D3B244D2}" srcOrd="0" destOrd="0" parTransId="{34E1BF24-D07D-4B0A-88DD-2DC3480A62A1}" sibTransId="{190D7534-7E03-4A0C-BC6E-5B40DF85AE8A}"/>
    <dgm:cxn modelId="{E73532BB-CA96-445A-9206-1B9490531BAC}" type="presOf" srcId="{D9D48B14-38B8-47DB-BCC5-15F5B2DAD5A7}" destId="{8A431094-C87D-4DBF-B3A5-6A532AB9C463}" srcOrd="0" destOrd="0" presId="urn:microsoft.com/office/officeart/2005/8/layout/list1"/>
    <dgm:cxn modelId="{A6AAA7B1-B507-4762-89ED-E76E944F7A31}" type="presParOf" srcId="{C159572A-1182-41CF-ACD7-75C542C02A07}" destId="{C0A0C44E-6B9A-4BB3-8A9F-421ECB4A0EA1}" srcOrd="0" destOrd="0" presId="urn:microsoft.com/office/officeart/2005/8/layout/list1"/>
    <dgm:cxn modelId="{1432E8A0-02EE-496A-95DA-D9BA07E8BF7C}" type="presParOf" srcId="{C0A0C44E-6B9A-4BB3-8A9F-421ECB4A0EA1}" destId="{4C59FD37-E2E5-4753-BF7F-D76A09F3677A}" srcOrd="0" destOrd="0" presId="urn:microsoft.com/office/officeart/2005/8/layout/list1"/>
    <dgm:cxn modelId="{B5AA7FDC-B3DA-47A7-9A80-AFC9F49C8430}" type="presParOf" srcId="{C0A0C44E-6B9A-4BB3-8A9F-421ECB4A0EA1}" destId="{840E6A59-CB09-473F-A432-1F45388F418C}" srcOrd="1" destOrd="0" presId="urn:microsoft.com/office/officeart/2005/8/layout/list1"/>
    <dgm:cxn modelId="{3E955135-4BA7-4444-AFE7-EA7474735944}" type="presParOf" srcId="{C159572A-1182-41CF-ACD7-75C542C02A07}" destId="{C5FAFE91-9B56-4662-92A9-2DDA7916E3DD}" srcOrd="1" destOrd="0" presId="urn:microsoft.com/office/officeart/2005/8/layout/list1"/>
    <dgm:cxn modelId="{1BFB955B-6809-4A7B-891F-F5095A44968E}" type="presParOf" srcId="{C159572A-1182-41CF-ACD7-75C542C02A07}" destId="{211A56C4-FCE7-4FD2-A7F1-DF58CF7A35AF}" srcOrd="2" destOrd="0" presId="urn:microsoft.com/office/officeart/2005/8/layout/list1"/>
    <dgm:cxn modelId="{42D73BAA-1887-4EFE-AEE0-D0FDCD61EEF3}" type="presParOf" srcId="{C159572A-1182-41CF-ACD7-75C542C02A07}" destId="{4C420DD1-A9FC-4026-8568-E698AF5CB10A}" srcOrd="3" destOrd="0" presId="urn:microsoft.com/office/officeart/2005/8/layout/list1"/>
    <dgm:cxn modelId="{D9E34D4C-CD51-4378-B535-9B83EE0DA46F}" type="presParOf" srcId="{C159572A-1182-41CF-ACD7-75C542C02A07}" destId="{22AFA316-DD99-4827-8904-E72E40AEA6F0}" srcOrd="4" destOrd="0" presId="urn:microsoft.com/office/officeart/2005/8/layout/list1"/>
    <dgm:cxn modelId="{0C6C90F0-D3D4-4D5A-ACAF-FE247FDB5349}" type="presParOf" srcId="{22AFA316-DD99-4827-8904-E72E40AEA6F0}" destId="{9166D807-EFDF-495E-97B6-5C3EA5B697EE}" srcOrd="0" destOrd="0" presId="urn:microsoft.com/office/officeart/2005/8/layout/list1"/>
    <dgm:cxn modelId="{E1756993-7E7D-4106-ADF9-23B3CBDE8AE5}" type="presParOf" srcId="{22AFA316-DD99-4827-8904-E72E40AEA6F0}" destId="{12640F18-603C-4C39-A313-EBD4359999E6}" srcOrd="1" destOrd="0" presId="urn:microsoft.com/office/officeart/2005/8/layout/list1"/>
    <dgm:cxn modelId="{F71C5B7E-B5CC-47C6-B692-F21B44641092}" type="presParOf" srcId="{C159572A-1182-41CF-ACD7-75C542C02A07}" destId="{C9B899F0-7625-4526-93BD-E21FDBEBF49D}" srcOrd="5" destOrd="0" presId="urn:microsoft.com/office/officeart/2005/8/layout/list1"/>
    <dgm:cxn modelId="{060F079C-D1FA-495B-BA6F-A60B4D11B54C}" type="presParOf" srcId="{C159572A-1182-41CF-ACD7-75C542C02A07}" destId="{DE30154C-3FF2-4DA0-8F4F-BE370FF42584}" srcOrd="6" destOrd="0" presId="urn:microsoft.com/office/officeart/2005/8/layout/list1"/>
    <dgm:cxn modelId="{13E99339-01D4-4852-A165-EF2ECECDF4B0}" type="presParOf" srcId="{C159572A-1182-41CF-ACD7-75C542C02A07}" destId="{5D9F31B0-0343-41C3-90CD-0BFA3CA027A2}" srcOrd="7" destOrd="0" presId="urn:microsoft.com/office/officeart/2005/8/layout/list1"/>
    <dgm:cxn modelId="{AE1F04F1-1272-4AA3-8FF0-766DA5E68798}" type="presParOf" srcId="{C159572A-1182-41CF-ACD7-75C542C02A07}" destId="{87174939-2CC0-4375-B27C-4401151D0272}" srcOrd="8" destOrd="0" presId="urn:microsoft.com/office/officeart/2005/8/layout/list1"/>
    <dgm:cxn modelId="{4551DD0E-D9BA-4552-BD2E-CA2C134A09DE}" type="presParOf" srcId="{87174939-2CC0-4375-B27C-4401151D0272}" destId="{99517A1D-B866-4A8C-851F-0B115D82F5B6}" srcOrd="0" destOrd="0" presId="urn:microsoft.com/office/officeart/2005/8/layout/list1"/>
    <dgm:cxn modelId="{775E8E98-EFAD-41E5-A7B5-8D5DDC9B6103}" type="presParOf" srcId="{87174939-2CC0-4375-B27C-4401151D0272}" destId="{B3407A9B-2CF5-48D9-91B8-90D7024F4859}" srcOrd="1" destOrd="0" presId="urn:microsoft.com/office/officeart/2005/8/layout/list1"/>
    <dgm:cxn modelId="{08F0BE7C-CA8C-4015-A5E8-A34C4B352EA2}" type="presParOf" srcId="{C159572A-1182-41CF-ACD7-75C542C02A07}" destId="{E5879032-57A4-43CE-B803-8EA7ED990B1D}" srcOrd="9" destOrd="0" presId="urn:microsoft.com/office/officeart/2005/8/layout/list1"/>
    <dgm:cxn modelId="{4385C98E-562C-4DE3-B8BC-82FD88A773FF}" type="presParOf" srcId="{C159572A-1182-41CF-ACD7-75C542C02A07}" destId="{8A431094-C87D-4DBF-B3A5-6A532AB9C46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A0635-CD37-4075-934D-E8E32A38393F}">
      <dsp:nvSpPr>
        <dsp:cNvPr id="0" name=""/>
        <dsp:cNvSpPr/>
      </dsp:nvSpPr>
      <dsp:spPr>
        <a:xfrm>
          <a:off x="1402330" y="199173"/>
          <a:ext cx="1479967" cy="1479967"/>
        </a:xfrm>
        <a:prstGeom prst="pieWedge">
          <a:avLst/>
        </a:prstGeom>
        <a:solidFill>
          <a:schemeClr val="accent5">
            <a:lumMod val="60000"/>
            <a:lumOff val="4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lv-LV" sz="1300" b="1" kern="1200" dirty="0" smtClean="0">
              <a:solidFill>
                <a:schemeClr val="bg1"/>
              </a:solidFill>
              <a:latin typeface="Arial" panose="020B0604020202020204" pitchFamily="34" charset="0"/>
              <a:cs typeface="Arial" panose="020B0604020202020204" pitchFamily="34" charset="0"/>
            </a:rPr>
            <a:t>Resources</a:t>
          </a:r>
          <a:endParaRPr lang="en-US" sz="1300" b="1" kern="1200" dirty="0">
            <a:solidFill>
              <a:schemeClr val="bg1"/>
            </a:solidFill>
            <a:latin typeface="Arial" panose="020B0604020202020204" pitchFamily="34" charset="0"/>
            <a:cs typeface="Arial" panose="020B0604020202020204" pitchFamily="34" charset="0"/>
          </a:endParaRPr>
        </a:p>
      </dsp:txBody>
      <dsp:txXfrm>
        <a:off x="1835802" y="632645"/>
        <a:ext cx="1046495" cy="1046495"/>
      </dsp:txXfrm>
    </dsp:sp>
    <dsp:sp modelId="{DF16AC5B-3FFB-4549-A8DE-3BD793C22682}">
      <dsp:nvSpPr>
        <dsp:cNvPr id="0" name=""/>
        <dsp:cNvSpPr/>
      </dsp:nvSpPr>
      <dsp:spPr>
        <a:xfrm rot="5400000">
          <a:off x="2950848" y="199173"/>
          <a:ext cx="1479967" cy="1479967"/>
        </a:xfrm>
        <a:prstGeom prst="pieWedge">
          <a:avLst/>
        </a:prstGeom>
        <a:solidFill>
          <a:schemeClr val="accent5">
            <a:lumMod val="60000"/>
            <a:lumOff val="4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lv-LV" sz="1400" b="1" kern="1200" dirty="0" smtClean="0">
              <a:solidFill>
                <a:schemeClr val="bg1"/>
              </a:solidFill>
              <a:latin typeface="Arial" panose="020B0604020202020204" pitchFamily="34" charset="0"/>
              <a:cs typeface="Arial" panose="020B0604020202020204" pitchFamily="34" charset="0"/>
            </a:rPr>
            <a:t>Students</a:t>
          </a:r>
          <a:endParaRPr lang="en-US" sz="1400" b="1" kern="1200" dirty="0">
            <a:solidFill>
              <a:schemeClr val="bg1"/>
            </a:solidFill>
            <a:latin typeface="Arial" panose="020B0604020202020204" pitchFamily="34" charset="0"/>
            <a:cs typeface="Arial" panose="020B0604020202020204" pitchFamily="34" charset="0"/>
          </a:endParaRPr>
        </a:p>
      </dsp:txBody>
      <dsp:txXfrm rot="-5400000">
        <a:off x="2950848" y="632645"/>
        <a:ext cx="1046495" cy="1046495"/>
      </dsp:txXfrm>
    </dsp:sp>
    <dsp:sp modelId="{1BB3688A-4950-41C2-B22B-BC2B302A45FB}">
      <dsp:nvSpPr>
        <dsp:cNvPr id="0" name=""/>
        <dsp:cNvSpPr/>
      </dsp:nvSpPr>
      <dsp:spPr>
        <a:xfrm rot="10800000">
          <a:off x="2950197" y="1738797"/>
          <a:ext cx="1479967" cy="1479967"/>
        </a:xfrm>
        <a:prstGeom prst="pieWedge">
          <a:avLst/>
        </a:prstGeom>
        <a:solidFill>
          <a:schemeClr val="accent5">
            <a:lumMod val="60000"/>
            <a:lumOff val="4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endParaRPr lang="lv-LV" sz="1400" b="1" kern="1200" dirty="0" smtClean="0">
            <a:solidFill>
              <a:schemeClr val="bg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lv-LV" sz="1400" b="1" kern="1200" dirty="0" err="1" smtClean="0">
              <a:solidFill>
                <a:schemeClr val="bg1"/>
              </a:solidFill>
              <a:latin typeface="Arial" panose="020B0604020202020204" pitchFamily="34" charset="0"/>
              <a:cs typeface="Arial" panose="020B0604020202020204" pitchFamily="34" charset="0"/>
            </a:rPr>
            <a:t>Teaching</a:t>
          </a:r>
          <a:r>
            <a:rPr lang="lv-LV" sz="1400" b="1" kern="1200" dirty="0" smtClean="0">
              <a:solidFill>
                <a:schemeClr val="bg1"/>
              </a:solidFill>
              <a:latin typeface="Arial" panose="020B0604020202020204" pitchFamily="34" charset="0"/>
              <a:cs typeface="Arial" panose="020B0604020202020204" pitchFamily="34" charset="0"/>
            </a:rPr>
            <a:t> </a:t>
          </a:r>
          <a:r>
            <a:rPr lang="lv-LV" sz="1400" b="1" kern="1200" dirty="0" err="1" smtClean="0">
              <a:solidFill>
                <a:schemeClr val="bg1"/>
              </a:solidFill>
              <a:latin typeface="Arial" panose="020B0604020202020204" pitchFamily="34" charset="0"/>
              <a:cs typeface="Arial" panose="020B0604020202020204" pitchFamily="34" charset="0"/>
            </a:rPr>
            <a:t>staff</a:t>
          </a:r>
          <a:endParaRPr lang="en-US" sz="1400" b="1" kern="1200" dirty="0">
            <a:solidFill>
              <a:schemeClr val="bg1"/>
            </a:solidFill>
            <a:latin typeface="Arial" panose="020B0604020202020204" pitchFamily="34" charset="0"/>
            <a:cs typeface="Arial" panose="020B0604020202020204" pitchFamily="34" charset="0"/>
          </a:endParaRPr>
        </a:p>
      </dsp:txBody>
      <dsp:txXfrm rot="10800000">
        <a:off x="2950197" y="1738797"/>
        <a:ext cx="1046495" cy="1046495"/>
      </dsp:txXfrm>
    </dsp:sp>
    <dsp:sp modelId="{3A358120-577A-454E-B920-984AFBCB9558}">
      <dsp:nvSpPr>
        <dsp:cNvPr id="0" name=""/>
        <dsp:cNvSpPr/>
      </dsp:nvSpPr>
      <dsp:spPr>
        <a:xfrm rot="16200000">
          <a:off x="1415442" y="1727180"/>
          <a:ext cx="1479967" cy="1479967"/>
        </a:xfrm>
        <a:prstGeom prst="pieWedge">
          <a:avLst/>
        </a:prstGeom>
        <a:solidFill>
          <a:schemeClr val="accent5">
            <a:lumMod val="60000"/>
            <a:lumOff val="4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endParaRPr lang="lv-LV" sz="1400" b="1" kern="1200" dirty="0" smtClean="0">
            <a:solidFill>
              <a:schemeClr val="bg1"/>
            </a:solidFill>
            <a:latin typeface="Arial" panose="020B0604020202020204" pitchFamily="34" charset="0"/>
            <a:cs typeface="Arial" panose="020B0604020202020204" pitchFamily="34" charset="0"/>
          </a:endParaRPr>
        </a:p>
        <a:p>
          <a:pPr lvl="0" algn="ctr" defTabSz="622300">
            <a:lnSpc>
              <a:spcPct val="90000"/>
            </a:lnSpc>
            <a:spcBef>
              <a:spcPct val="0"/>
            </a:spcBef>
            <a:spcAft>
              <a:spcPct val="35000"/>
            </a:spcAft>
          </a:pPr>
          <a:r>
            <a:rPr lang="lv-LV" sz="1200" b="1" kern="1200" dirty="0" err="1" smtClean="0">
              <a:solidFill>
                <a:schemeClr val="bg1"/>
              </a:solidFill>
              <a:latin typeface="Arial" panose="020B0604020202020204" pitchFamily="34" charset="0"/>
              <a:cs typeface="Arial" panose="020B0604020202020204" pitchFamily="34" charset="0"/>
            </a:rPr>
            <a:t>Framework</a:t>
          </a:r>
          <a:r>
            <a:rPr lang="lv-LV" sz="1200" b="1" kern="1200" dirty="0" smtClean="0">
              <a:solidFill>
                <a:schemeClr val="bg1"/>
              </a:solidFill>
              <a:latin typeface="Arial" panose="020B0604020202020204" pitchFamily="34" charset="0"/>
              <a:cs typeface="Arial" panose="020B0604020202020204" pitchFamily="34" charset="0"/>
            </a:rPr>
            <a:t> </a:t>
          </a:r>
          <a:r>
            <a:rPr lang="lv-LV" sz="1300" b="1" kern="1200" dirty="0" err="1" smtClean="0">
              <a:solidFill>
                <a:schemeClr val="bg1"/>
              </a:solidFill>
              <a:latin typeface="Arial" panose="020B0604020202020204" pitchFamily="34" charset="0"/>
              <a:cs typeface="Arial" panose="020B0604020202020204" pitchFamily="34" charset="0"/>
            </a:rPr>
            <a:t>and</a:t>
          </a:r>
          <a:r>
            <a:rPr lang="lv-LV" sz="1300" b="1" kern="1200" dirty="0" smtClean="0">
              <a:solidFill>
                <a:schemeClr val="bg1"/>
              </a:solidFill>
              <a:latin typeface="Arial" panose="020B0604020202020204" pitchFamily="34" charset="0"/>
              <a:cs typeface="Arial" panose="020B0604020202020204" pitchFamily="34" charset="0"/>
            </a:rPr>
            <a:t> </a:t>
          </a:r>
          <a:r>
            <a:rPr lang="lv-LV" sz="1300" b="1" kern="1200" dirty="0" err="1" smtClean="0">
              <a:solidFill>
                <a:schemeClr val="bg1"/>
              </a:solidFill>
              <a:latin typeface="Arial" panose="020B0604020202020204" pitchFamily="34" charset="0"/>
              <a:cs typeface="Arial" panose="020B0604020202020204" pitchFamily="34" charset="0"/>
            </a:rPr>
            <a:t>incentives</a:t>
          </a:r>
          <a:endParaRPr lang="en-US" sz="1300" b="1" kern="1200" dirty="0">
            <a:solidFill>
              <a:schemeClr val="bg1"/>
            </a:solidFill>
            <a:latin typeface="Arial" panose="020B0604020202020204" pitchFamily="34" charset="0"/>
            <a:cs typeface="Arial" panose="020B0604020202020204" pitchFamily="34" charset="0"/>
          </a:endParaRPr>
        </a:p>
      </dsp:txBody>
      <dsp:txXfrm rot="5400000">
        <a:off x="1848914" y="1727180"/>
        <a:ext cx="1046495" cy="1046495"/>
      </dsp:txXfrm>
    </dsp:sp>
    <dsp:sp modelId="{26E56F9A-8A9B-4240-B92A-1489E65C114B}">
      <dsp:nvSpPr>
        <dsp:cNvPr id="0" name=""/>
        <dsp:cNvSpPr/>
      </dsp:nvSpPr>
      <dsp:spPr>
        <a:xfrm>
          <a:off x="2661844" y="1401354"/>
          <a:ext cx="510981" cy="444332"/>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E6BF7D-5A84-4255-9926-9150D0D2D9B3}">
      <dsp:nvSpPr>
        <dsp:cNvPr id="0" name=""/>
        <dsp:cNvSpPr/>
      </dsp:nvSpPr>
      <dsp:spPr>
        <a:xfrm rot="10800000">
          <a:off x="2661844" y="1572251"/>
          <a:ext cx="510981" cy="444332"/>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1A56C4-FCE7-4FD2-A7F1-DF58CF7A35AF}">
      <dsp:nvSpPr>
        <dsp:cNvPr id="0" name=""/>
        <dsp:cNvSpPr/>
      </dsp:nvSpPr>
      <dsp:spPr>
        <a:xfrm>
          <a:off x="0" y="404824"/>
          <a:ext cx="7241591" cy="661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2028" tIns="104140" rIns="562028" bIns="99568" numCol="1" spcCol="1270" anchor="t" anchorCtr="0">
          <a:noAutofit/>
        </a:bodyPr>
        <a:lstStyle/>
        <a:p>
          <a:pPr marL="114300" lvl="1" indent="-114300" algn="l" defTabSz="622300">
            <a:lnSpc>
              <a:spcPct val="90000"/>
            </a:lnSpc>
            <a:spcBef>
              <a:spcPct val="0"/>
            </a:spcBef>
            <a:spcAft>
              <a:spcPct val="15000"/>
            </a:spcAft>
            <a:buChar char="••"/>
          </a:pPr>
          <a:r>
            <a:rPr lang="en-GB" sz="1400" kern="1200" noProof="0" dirty="0" smtClean="0">
              <a:latin typeface="Verdana" pitchFamily="34" charset="0"/>
              <a:ea typeface="Verdana" pitchFamily="34" charset="0"/>
              <a:cs typeface="Verdana" pitchFamily="34" charset="0"/>
            </a:rPr>
            <a:t> </a:t>
          </a:r>
          <a:r>
            <a:rPr lang="en-GB" sz="1600" kern="1200" noProof="0" dirty="0" smtClean="0">
              <a:latin typeface="Verdana" pitchFamily="34" charset="0"/>
              <a:ea typeface="Verdana" pitchFamily="34" charset="0"/>
              <a:cs typeface="Verdana" pitchFamily="34" charset="0"/>
            </a:rPr>
            <a:t>MA students, PhD students, «new» scientists engaged in research -  </a:t>
          </a:r>
          <a:r>
            <a:rPr lang="en-GB" sz="1600" b="1" kern="1200" noProof="0" dirty="0" smtClean="0">
              <a:latin typeface="Verdana" pitchFamily="34" charset="0"/>
              <a:ea typeface="Verdana" pitchFamily="34" charset="0"/>
              <a:cs typeface="Verdana" pitchFamily="34" charset="0"/>
            </a:rPr>
            <a:t>(0.3)</a:t>
          </a:r>
          <a:endParaRPr lang="en-GB" sz="1600" kern="1200" noProof="0" dirty="0">
            <a:latin typeface="Verdana" pitchFamily="34" charset="0"/>
            <a:ea typeface="Verdana" pitchFamily="34" charset="0"/>
            <a:cs typeface="Verdana" pitchFamily="34" charset="0"/>
          </a:endParaRPr>
        </a:p>
      </dsp:txBody>
      <dsp:txXfrm>
        <a:off x="0" y="404824"/>
        <a:ext cx="7241591" cy="661500"/>
      </dsp:txXfrm>
    </dsp:sp>
    <dsp:sp modelId="{840E6A59-CB09-473F-A432-1F45388F418C}">
      <dsp:nvSpPr>
        <dsp:cNvPr id="0" name=""/>
        <dsp:cNvSpPr/>
      </dsp:nvSpPr>
      <dsp:spPr>
        <a:xfrm>
          <a:off x="361725" y="33118"/>
          <a:ext cx="5064163" cy="445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600" tIns="0" rIns="191600" bIns="0" numCol="1" spcCol="1270" anchor="ctr" anchorCtr="0">
          <a:noAutofit/>
        </a:bodyPr>
        <a:lstStyle/>
        <a:p>
          <a:pPr lvl="0" algn="l" defTabSz="666750">
            <a:lnSpc>
              <a:spcPct val="90000"/>
            </a:lnSpc>
            <a:spcBef>
              <a:spcPct val="0"/>
            </a:spcBef>
            <a:spcAft>
              <a:spcPct val="35000"/>
            </a:spcAft>
          </a:pPr>
          <a:r>
            <a:rPr lang="en-GB" sz="1500" kern="1200" noProof="0" dirty="0" smtClean="0">
              <a:effectLst/>
              <a:latin typeface="Verdana" pitchFamily="34" charset="0"/>
              <a:ea typeface="Verdana" pitchFamily="34" charset="0"/>
              <a:cs typeface="Verdana" pitchFamily="34" charset="0"/>
            </a:rPr>
            <a:t>Building HR</a:t>
          </a:r>
          <a:r>
            <a:rPr lang="lv-LV" sz="1500" kern="1200" noProof="0" dirty="0" smtClean="0">
              <a:effectLst/>
              <a:latin typeface="Verdana" pitchFamily="34" charset="0"/>
              <a:ea typeface="Verdana" pitchFamily="34" charset="0"/>
              <a:cs typeface="Verdana" pitchFamily="34" charset="0"/>
            </a:rPr>
            <a:t>s</a:t>
          </a:r>
          <a:r>
            <a:rPr lang="en-GB" sz="1500" kern="1200" noProof="0" dirty="0" smtClean="0">
              <a:effectLst/>
              <a:latin typeface="Verdana" pitchFamily="34" charset="0"/>
              <a:ea typeface="Verdana" pitchFamily="34" charset="0"/>
              <a:cs typeface="Verdana" pitchFamily="34" charset="0"/>
            </a:rPr>
            <a:t> in research and technology development</a:t>
          </a:r>
          <a:endParaRPr lang="en-GB" sz="1500" kern="1200" noProof="0" dirty="0">
            <a:latin typeface="Verdana" pitchFamily="34" charset="0"/>
            <a:ea typeface="Verdana" pitchFamily="34" charset="0"/>
            <a:cs typeface="Verdana" pitchFamily="34" charset="0"/>
          </a:endParaRPr>
        </a:p>
      </dsp:txBody>
      <dsp:txXfrm>
        <a:off x="383473" y="54866"/>
        <a:ext cx="5020667" cy="402009"/>
      </dsp:txXfrm>
    </dsp:sp>
    <dsp:sp modelId="{DE30154C-3FF2-4DA0-8F4F-BE370FF42584}">
      <dsp:nvSpPr>
        <dsp:cNvPr id="0" name=""/>
        <dsp:cNvSpPr/>
      </dsp:nvSpPr>
      <dsp:spPr>
        <a:xfrm>
          <a:off x="0" y="1347650"/>
          <a:ext cx="7241591" cy="677250"/>
        </a:xfrm>
        <a:prstGeom prst="rect">
          <a:avLst/>
        </a:prstGeom>
        <a:solidFill>
          <a:schemeClr val="bg1"/>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2028" tIns="104140" rIns="562028"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noProof="0" dirty="0" smtClean="0">
              <a:latin typeface="Verdana" pitchFamily="34" charset="0"/>
              <a:ea typeface="Verdana" pitchFamily="34" charset="0"/>
              <a:cs typeface="Verdana" pitchFamily="34" charset="0"/>
            </a:rPr>
            <a:t>International funding for  research and development  projects  (Horizon 2020 etc.)  - </a:t>
          </a:r>
          <a:r>
            <a:rPr lang="en-GB" sz="1600" b="1" kern="1200" noProof="0" dirty="0" smtClean="0">
              <a:latin typeface="Verdana" pitchFamily="34" charset="0"/>
              <a:ea typeface="Verdana" pitchFamily="34" charset="0"/>
              <a:cs typeface="Verdana" pitchFamily="34" charset="0"/>
            </a:rPr>
            <a:t>(0,25)</a:t>
          </a:r>
          <a:endParaRPr lang="en-GB" sz="1600" b="1" kern="1200" noProof="0" dirty="0">
            <a:latin typeface="Verdana" pitchFamily="34" charset="0"/>
            <a:ea typeface="Verdana" pitchFamily="34" charset="0"/>
            <a:cs typeface="Verdana" pitchFamily="34" charset="0"/>
          </a:endParaRPr>
        </a:p>
      </dsp:txBody>
      <dsp:txXfrm>
        <a:off x="0" y="1347650"/>
        <a:ext cx="7241591" cy="677250"/>
      </dsp:txXfrm>
    </dsp:sp>
    <dsp:sp modelId="{12640F18-603C-4C39-A313-EBD4359999E6}">
      <dsp:nvSpPr>
        <dsp:cNvPr id="0" name=""/>
        <dsp:cNvSpPr/>
      </dsp:nvSpPr>
      <dsp:spPr>
        <a:xfrm>
          <a:off x="361725" y="1093324"/>
          <a:ext cx="5064163" cy="3281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600" tIns="0" rIns="191600" bIns="0" numCol="1" spcCol="1270" anchor="ctr" anchorCtr="0">
          <a:noAutofit/>
        </a:bodyPr>
        <a:lstStyle/>
        <a:p>
          <a:pPr lvl="0" algn="l" defTabSz="711200">
            <a:lnSpc>
              <a:spcPct val="90000"/>
            </a:lnSpc>
            <a:spcBef>
              <a:spcPct val="0"/>
            </a:spcBef>
            <a:spcAft>
              <a:spcPct val="35000"/>
            </a:spcAft>
          </a:pPr>
          <a:r>
            <a:rPr lang="en-GB" sz="1600" b="0" kern="1200" noProof="0" dirty="0" smtClean="0">
              <a:latin typeface="Verdana" pitchFamily="34" charset="0"/>
              <a:ea typeface="Verdana" pitchFamily="34" charset="0"/>
              <a:cs typeface="Verdana" pitchFamily="34" charset="0"/>
            </a:rPr>
            <a:t>International competitiveness of research</a:t>
          </a:r>
          <a:endParaRPr lang="en-GB" sz="1600" kern="1200" noProof="0" dirty="0">
            <a:latin typeface="Verdana" pitchFamily="34" charset="0"/>
            <a:ea typeface="Verdana" pitchFamily="34" charset="0"/>
            <a:cs typeface="Verdana" pitchFamily="34" charset="0"/>
          </a:endParaRPr>
        </a:p>
      </dsp:txBody>
      <dsp:txXfrm>
        <a:off x="377743" y="1109342"/>
        <a:ext cx="5032127" cy="296090"/>
      </dsp:txXfrm>
    </dsp:sp>
    <dsp:sp modelId="{8A431094-C87D-4DBF-B3A5-6A532AB9C463}">
      <dsp:nvSpPr>
        <dsp:cNvPr id="0" name=""/>
        <dsp:cNvSpPr/>
      </dsp:nvSpPr>
      <dsp:spPr>
        <a:xfrm>
          <a:off x="0" y="2397484"/>
          <a:ext cx="7241591" cy="1575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2028" tIns="104140" rIns="562028" bIns="106680" numCol="1" spcCol="1270" anchor="t" anchorCtr="0">
          <a:noAutofit/>
        </a:bodyPr>
        <a:lstStyle/>
        <a:p>
          <a:pPr marL="114300" lvl="1" indent="-114300" algn="l" defTabSz="666750">
            <a:lnSpc>
              <a:spcPct val="90000"/>
            </a:lnSpc>
            <a:spcBef>
              <a:spcPct val="0"/>
            </a:spcBef>
            <a:spcAft>
              <a:spcPct val="15000"/>
            </a:spcAft>
            <a:buChar char="••"/>
          </a:pPr>
          <a:r>
            <a:rPr lang="en-GB" sz="1500" kern="1200" noProof="0" dirty="0" smtClean="0">
              <a:latin typeface="Verdana" pitchFamily="34" charset="0"/>
              <a:ea typeface="Verdana" pitchFamily="34" charset="0"/>
              <a:cs typeface="Verdana" pitchFamily="34" charset="0"/>
            </a:rPr>
            <a:t>Public funding, contract funding by commercial entities – </a:t>
          </a:r>
          <a:r>
            <a:rPr lang="en-GB" sz="1500" b="1" kern="1200" noProof="0" dirty="0" smtClean="0">
              <a:latin typeface="Verdana" pitchFamily="34" charset="0"/>
              <a:ea typeface="Verdana" pitchFamily="34" charset="0"/>
              <a:cs typeface="Verdana" pitchFamily="34" charset="0"/>
            </a:rPr>
            <a:t>(0.25)</a:t>
          </a:r>
          <a:endParaRPr lang="en-GB" sz="1500" b="1" kern="1200" noProof="0" dirty="0">
            <a:latin typeface="Verdana" pitchFamily="34" charset="0"/>
            <a:ea typeface="Verdana" pitchFamily="34" charset="0"/>
            <a:cs typeface="Verdana" pitchFamily="34" charset="0"/>
          </a:endParaRPr>
        </a:p>
        <a:p>
          <a:pPr marL="114300" lvl="1" indent="-114300" algn="l" defTabSz="666750">
            <a:lnSpc>
              <a:spcPct val="90000"/>
            </a:lnSpc>
            <a:spcBef>
              <a:spcPct val="0"/>
            </a:spcBef>
            <a:spcAft>
              <a:spcPct val="15000"/>
            </a:spcAft>
            <a:buChar char="••"/>
          </a:pPr>
          <a:r>
            <a:rPr lang="en-GB" sz="1500" kern="1200" noProof="0" dirty="0" smtClean="0">
              <a:latin typeface="Verdana" pitchFamily="34" charset="0"/>
              <a:ea typeface="Verdana" pitchFamily="34" charset="0"/>
              <a:cs typeface="Verdana" pitchFamily="34" charset="0"/>
            </a:rPr>
            <a:t>Funding by local governments for regional research projects  </a:t>
          </a:r>
          <a:r>
            <a:rPr lang="en-GB" sz="1500" b="1" kern="1200" noProof="0" dirty="0" smtClean="0">
              <a:latin typeface="Verdana" pitchFamily="34" charset="0"/>
              <a:ea typeface="Verdana" pitchFamily="34" charset="0"/>
              <a:cs typeface="Verdana" pitchFamily="34" charset="0"/>
            </a:rPr>
            <a:t>- (0.1.)</a:t>
          </a:r>
          <a:endParaRPr lang="en-GB" sz="1500" b="1" kern="1200" noProof="0" dirty="0">
            <a:latin typeface="Verdana" pitchFamily="34" charset="0"/>
            <a:ea typeface="Verdana" pitchFamily="34" charset="0"/>
            <a:cs typeface="Verdana" pitchFamily="34" charset="0"/>
          </a:endParaRPr>
        </a:p>
        <a:p>
          <a:pPr marL="114300" lvl="1" indent="-114300" algn="l" defTabSz="666750">
            <a:lnSpc>
              <a:spcPct val="90000"/>
            </a:lnSpc>
            <a:spcBef>
              <a:spcPct val="0"/>
            </a:spcBef>
            <a:spcAft>
              <a:spcPct val="15000"/>
            </a:spcAft>
            <a:buChar char="••"/>
          </a:pPr>
          <a:r>
            <a:rPr lang="en-GB" sz="1500" kern="1200" noProof="0" dirty="0" smtClean="0">
              <a:latin typeface="Verdana" pitchFamily="34" charset="0"/>
              <a:ea typeface="Verdana" pitchFamily="34" charset="0"/>
              <a:cs typeface="Verdana" pitchFamily="34" charset="0"/>
            </a:rPr>
            <a:t>Funding for creative and artistic projects - </a:t>
          </a:r>
          <a:r>
            <a:rPr lang="en-GB" sz="1500" b="1" kern="1200" noProof="0" dirty="0" smtClean="0">
              <a:latin typeface="Verdana" pitchFamily="34" charset="0"/>
              <a:ea typeface="Verdana" pitchFamily="34" charset="0"/>
              <a:cs typeface="Verdana" pitchFamily="34" charset="0"/>
            </a:rPr>
            <a:t>(0.1)</a:t>
          </a:r>
          <a:endParaRPr lang="en-GB" sz="1500" kern="1200" noProof="0" dirty="0">
            <a:latin typeface="Verdana" pitchFamily="34" charset="0"/>
            <a:ea typeface="Verdana" pitchFamily="34" charset="0"/>
            <a:cs typeface="Verdana" pitchFamily="34" charset="0"/>
          </a:endParaRPr>
        </a:p>
        <a:p>
          <a:pPr marL="114300" lvl="1" indent="-114300" algn="l" defTabSz="666750">
            <a:lnSpc>
              <a:spcPct val="90000"/>
            </a:lnSpc>
            <a:spcBef>
              <a:spcPct val="0"/>
            </a:spcBef>
            <a:spcAft>
              <a:spcPct val="15000"/>
            </a:spcAft>
            <a:buChar char="••"/>
          </a:pPr>
          <a:endParaRPr lang="en-GB" sz="1500" kern="1200" noProof="0" dirty="0">
            <a:latin typeface="Verdana" pitchFamily="34" charset="0"/>
            <a:ea typeface="Verdana" pitchFamily="34" charset="0"/>
            <a:cs typeface="Verdana" pitchFamily="34" charset="0"/>
          </a:endParaRPr>
        </a:p>
      </dsp:txBody>
      <dsp:txXfrm>
        <a:off x="0" y="2397484"/>
        <a:ext cx="7241591" cy="1575000"/>
      </dsp:txXfrm>
    </dsp:sp>
    <dsp:sp modelId="{B3407A9B-2CF5-48D9-91B8-90D7024F4859}">
      <dsp:nvSpPr>
        <dsp:cNvPr id="0" name=""/>
        <dsp:cNvSpPr/>
      </dsp:nvSpPr>
      <dsp:spPr>
        <a:xfrm>
          <a:off x="361725" y="2051900"/>
          <a:ext cx="5064163" cy="4193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600" tIns="0" rIns="191600" bIns="0" numCol="1" spcCol="1270" anchor="ctr" anchorCtr="0">
          <a:noAutofit/>
        </a:bodyPr>
        <a:lstStyle/>
        <a:p>
          <a:pPr lvl="0" algn="l" defTabSz="666750">
            <a:lnSpc>
              <a:spcPct val="90000"/>
            </a:lnSpc>
            <a:spcBef>
              <a:spcPct val="0"/>
            </a:spcBef>
            <a:spcAft>
              <a:spcPct val="35000"/>
            </a:spcAft>
          </a:pPr>
          <a:r>
            <a:rPr lang="en-GB" sz="1500" b="0" kern="1200" noProof="0" dirty="0" smtClean="0">
              <a:latin typeface="Verdana" pitchFamily="34" charset="0"/>
              <a:ea typeface="Verdana" pitchFamily="34" charset="0"/>
              <a:cs typeface="Verdana" pitchFamily="34" charset="0"/>
            </a:rPr>
            <a:t>Industry relevance of research</a:t>
          </a:r>
          <a:endParaRPr lang="en-GB" sz="1500" kern="1200" noProof="0" dirty="0">
            <a:latin typeface="Verdana" pitchFamily="34" charset="0"/>
            <a:ea typeface="Verdana" pitchFamily="34" charset="0"/>
            <a:cs typeface="Verdana" pitchFamily="34" charset="0"/>
          </a:endParaRPr>
        </a:p>
      </dsp:txBody>
      <dsp:txXfrm>
        <a:off x="382198" y="2072373"/>
        <a:ext cx="5023217" cy="378437"/>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073CE017-407E-4826-B09F-26A1BC052692}" type="datetimeFigureOut">
              <a:rPr lang="lv-LV" smtClean="0"/>
              <a:t>30.11.2015</a:t>
            </a:fld>
            <a:endParaRPr lang="lv-LV"/>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C300B1E4-C307-4AF0-AAA0-D91C1E495EF5}" type="slidenum">
              <a:rPr lang="lv-LV" smtClean="0"/>
              <a:t>‹#›</a:t>
            </a:fld>
            <a:endParaRPr lang="lv-LV"/>
          </a:p>
        </p:txBody>
      </p:sp>
    </p:spTree>
    <p:extLst>
      <p:ext uri="{BB962C8B-B14F-4D97-AF65-F5344CB8AC3E}">
        <p14:creationId xmlns:p14="http://schemas.microsoft.com/office/powerpoint/2010/main" val="3141848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3A3B6-2D89-4B05-AE9F-71247DD86D8B}" type="datetimeFigureOut">
              <a:rPr lang="lv-LV" smtClean="0"/>
              <a:t>30.11.2015</a:t>
            </a:fld>
            <a:endParaRPr lang="lv-LV"/>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E9C1297-5E25-4FF1-96DB-D3F095042967}" type="slidenum">
              <a:rPr lang="lv-LV" smtClean="0"/>
              <a:t>‹#›</a:t>
            </a:fld>
            <a:endParaRPr lang="lv-LV"/>
          </a:p>
        </p:txBody>
      </p:sp>
    </p:spTree>
    <p:extLst>
      <p:ext uri="{BB962C8B-B14F-4D97-AF65-F5344CB8AC3E}">
        <p14:creationId xmlns:p14="http://schemas.microsoft.com/office/powerpoint/2010/main" val="272693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lv-LV" smtClean="0"/>
              <a:t>Core players:</a:t>
            </a:r>
          </a:p>
          <a:p>
            <a:r>
              <a:rPr lang="en-US" altLang="lv-LV" smtClean="0"/>
              <a:t>Industry organizations – firms and Competence centers – innovation producers </a:t>
            </a:r>
          </a:p>
          <a:p>
            <a:r>
              <a:rPr lang="en-US" altLang="lv-LV" smtClean="0"/>
              <a:t>Research institutes – provide knowledge base for in</a:t>
            </a:r>
            <a:r>
              <a:rPr lang="lv-LV" altLang="lv-LV" smtClean="0"/>
              <a:t>n</a:t>
            </a:r>
            <a:r>
              <a:rPr lang="en-US" altLang="lv-LV" smtClean="0"/>
              <a:t>ovation</a:t>
            </a:r>
          </a:p>
          <a:p>
            <a:r>
              <a:rPr lang="en-US" altLang="lv-LV" smtClean="0"/>
              <a:t>Higher education sector –  provides knowledge base and S&amp;T human capital for industry;</a:t>
            </a:r>
          </a:p>
          <a:p>
            <a:r>
              <a:rPr lang="lv-LV" altLang="lv-LV" smtClean="0"/>
              <a:t>- </a:t>
            </a:r>
          </a:p>
          <a:p>
            <a:endParaRPr lang="en-US" altLang="lv-LV"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961280D7-B924-486B-8A67-454DDA34DBF3}" type="slidenum">
              <a:rPr lang="lv-LV" altLang="lv-LV" sz="1200" smtClean="0">
                <a:latin typeface="Calibri" panose="020F0502020204030204" pitchFamily="34" charset="0"/>
              </a:rPr>
              <a:pPr/>
              <a:t>4</a:t>
            </a:fld>
            <a:endParaRPr lang="lv-LV" altLang="lv-LV" sz="1200" smtClean="0">
              <a:latin typeface="Calibri" panose="020F0502020204030204" pitchFamily="34" charset="0"/>
            </a:endParaRPr>
          </a:p>
        </p:txBody>
      </p:sp>
    </p:spTree>
    <p:extLst>
      <p:ext uri="{BB962C8B-B14F-4D97-AF65-F5344CB8AC3E}">
        <p14:creationId xmlns:p14="http://schemas.microsoft.com/office/powerpoint/2010/main" val="3490374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17CAA2BB-395E-4A3B-B481-9C54D009980E}" type="slidenum">
              <a:rPr lang="lv-LV" altLang="lv-LV" sz="1200" smtClean="0">
                <a:latin typeface="Calibri" panose="020F0502020204030204" pitchFamily="34" charset="0"/>
              </a:rPr>
              <a:pPr/>
              <a:t>5</a:t>
            </a:fld>
            <a:endParaRPr lang="lv-LV" altLang="lv-LV" sz="1200" smtClean="0">
              <a:latin typeface="Calibri" panose="020F0502020204030204" pitchFamily="34" charset="0"/>
            </a:endParaRPr>
          </a:p>
        </p:txBody>
      </p:sp>
    </p:spTree>
    <p:extLst>
      <p:ext uri="{BB962C8B-B14F-4D97-AF65-F5344CB8AC3E}">
        <p14:creationId xmlns:p14="http://schemas.microsoft.com/office/powerpoint/2010/main" val="1506984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409575" y="1233488"/>
            <a:ext cx="5916613" cy="33289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FA8ADE-87C2-463D-AEFC-541A406F9D7B}" type="slidenum">
              <a:rPr lang="lv-LV" altLang="lv-LV" smtClean="0"/>
              <a:pPr/>
              <a:t>6</a:t>
            </a:fld>
            <a:endParaRPr lang="lv-LV" altLang="lv-LV" smtClean="0"/>
          </a:p>
        </p:txBody>
      </p:sp>
    </p:spTree>
    <p:extLst>
      <p:ext uri="{BB962C8B-B14F-4D97-AF65-F5344CB8AC3E}">
        <p14:creationId xmlns:p14="http://schemas.microsoft.com/office/powerpoint/2010/main" val="463617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lv-LV" altLang="lv-LV" smtClean="0"/>
              <a:t>RIS3: Enabling role of gvernment </a:t>
            </a:r>
          </a:p>
          <a:p>
            <a:pPr eaLnBrk="1" hangingPunct="1">
              <a:spcBef>
                <a:spcPct val="0"/>
              </a:spcBef>
            </a:pPr>
            <a:r>
              <a:rPr lang="lv-LV" altLang="lv-LV" smtClean="0"/>
              <a:t>1) Policies that targer whole innovation cycle. </a:t>
            </a:r>
          </a:p>
          <a:p>
            <a:pPr eaLnBrk="1" hangingPunct="1">
              <a:spcBef>
                <a:spcPct val="0"/>
              </a:spcBef>
            </a:pPr>
            <a:endParaRPr lang="en-GB" altLang="lv-LV"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689FA19B-7FF7-4E7C-B92B-DCF128C41933}" type="slidenum">
              <a:rPr lang="lv-LV" altLang="lv-LV" sz="1200" smtClean="0">
                <a:latin typeface="Calibri" panose="020F0502020204030204" pitchFamily="34" charset="0"/>
              </a:rPr>
              <a:pPr/>
              <a:t>11</a:t>
            </a:fld>
            <a:endParaRPr lang="en-GB" altLang="lv-LV" sz="1200" smtClean="0">
              <a:latin typeface="Calibri" panose="020F0502020204030204" pitchFamily="34" charset="0"/>
            </a:endParaRPr>
          </a:p>
        </p:txBody>
      </p:sp>
    </p:spTree>
    <p:extLst>
      <p:ext uri="{BB962C8B-B14F-4D97-AF65-F5344CB8AC3E}">
        <p14:creationId xmlns:p14="http://schemas.microsoft.com/office/powerpoint/2010/main" val="4187278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2BC1B10E-D2A3-4609-8FE3-705F8FD8EE5E}"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331992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2BC1B10E-D2A3-4609-8FE3-705F8FD8EE5E}"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19514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2BC1B10E-D2A3-4609-8FE3-705F8FD8EE5E}"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786682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21"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54400" y="1752605"/>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2A7A2D14-D4ED-4D20-9591-109C52ACFD9F}" type="slidenum">
              <a:rPr lang="en-US" altLang="lv-LV"/>
              <a:pPr/>
              <a:t>‹#›</a:t>
            </a:fld>
            <a:endParaRPr lang="en-US" altLang="lv-LV"/>
          </a:p>
        </p:txBody>
      </p:sp>
    </p:spTree>
    <p:extLst>
      <p:ext uri="{BB962C8B-B14F-4D97-AF65-F5344CB8AC3E}">
        <p14:creationId xmlns:p14="http://schemas.microsoft.com/office/powerpoint/2010/main" val="1643597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21"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454400" y="1752605"/>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1F4C3EEB-6D8F-4996-A758-9D24D2F2F573}" type="slidenum">
              <a:rPr lang="en-US" altLang="lv-LV"/>
              <a:pPr>
                <a:defRPr/>
              </a:pPr>
              <a:t>‹#›</a:t>
            </a:fld>
            <a:endParaRPr lang="en-US" altLang="lv-LV"/>
          </a:p>
        </p:txBody>
      </p:sp>
    </p:spTree>
    <p:extLst>
      <p:ext uri="{BB962C8B-B14F-4D97-AF65-F5344CB8AC3E}">
        <p14:creationId xmlns:p14="http://schemas.microsoft.com/office/powerpoint/2010/main" val="1107194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7167" y="0"/>
            <a:ext cx="5037667"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extLst>
      <p:ext uri="{BB962C8B-B14F-4D97-AF65-F5344CB8AC3E}">
        <p14:creationId xmlns:p14="http://schemas.microsoft.com/office/powerpoint/2010/main" val="29632023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9770535F-9FE3-4F57-9B28-191FFAA98BF2}" type="slidenum">
              <a:rPr lang="en-US" altLang="lv-LV"/>
              <a:pPr>
                <a:defRPr/>
              </a:pPr>
              <a:t>‹#›</a:t>
            </a:fld>
            <a:endParaRPr lang="en-US" altLang="lv-LV"/>
          </a:p>
        </p:txBody>
      </p:sp>
    </p:spTree>
    <p:extLst>
      <p:ext uri="{BB962C8B-B14F-4D97-AF65-F5344CB8AC3E}">
        <p14:creationId xmlns:p14="http://schemas.microsoft.com/office/powerpoint/2010/main" val="1459478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E682B395-E346-4F45-81CB-C85DAA2F4CC5}" type="slidenum">
              <a:rPr lang="en-US" altLang="lv-LV"/>
              <a:pPr>
                <a:defRPr/>
              </a:pPr>
              <a:t>‹#›</a:t>
            </a:fld>
            <a:endParaRPr lang="en-US" altLang="lv-LV"/>
          </a:p>
        </p:txBody>
      </p:sp>
    </p:spTree>
    <p:extLst>
      <p:ext uri="{BB962C8B-B14F-4D97-AF65-F5344CB8AC3E}">
        <p14:creationId xmlns:p14="http://schemas.microsoft.com/office/powerpoint/2010/main" val="1649080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pPr>
              <a:defRPr/>
            </a:pPr>
            <a:fld id="{E682B395-E346-4F45-81CB-C85DAA2F4CC5}" type="slidenum">
              <a:rPr lang="en-US" altLang="lv-LV"/>
              <a:pPr>
                <a:defRPr/>
              </a:pPr>
              <a:t>‹#›</a:t>
            </a:fld>
            <a:endParaRPr lang="en-US" altLang="lv-LV"/>
          </a:p>
        </p:txBody>
      </p:sp>
    </p:spTree>
    <p:extLst>
      <p:ext uri="{BB962C8B-B14F-4D97-AF65-F5344CB8AC3E}">
        <p14:creationId xmlns:p14="http://schemas.microsoft.com/office/powerpoint/2010/main" val="345666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2BC1B10E-D2A3-4609-8FE3-705F8FD8EE5E}"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327389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C1B10E-D2A3-4609-8FE3-705F8FD8EE5E}" type="datetimeFigureOut">
              <a:rPr lang="lv-LV" smtClean="0"/>
              <a:t>30.11.2015</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2047550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2BC1B10E-D2A3-4609-8FE3-705F8FD8EE5E}" type="datetimeFigureOut">
              <a:rPr lang="lv-LV" smtClean="0"/>
              <a:t>30.11.2015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414271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2BC1B10E-D2A3-4609-8FE3-705F8FD8EE5E}" type="datetimeFigureOut">
              <a:rPr lang="lv-LV" smtClean="0"/>
              <a:t>30.11.2015</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172535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2BC1B10E-D2A3-4609-8FE3-705F8FD8EE5E}" type="datetimeFigureOut">
              <a:rPr lang="lv-LV" smtClean="0"/>
              <a:t>30.11.2015</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219164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C1B10E-D2A3-4609-8FE3-705F8FD8EE5E}" type="datetimeFigureOut">
              <a:rPr lang="lv-LV" smtClean="0"/>
              <a:t>30.11.2015</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202953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1B10E-D2A3-4609-8FE3-705F8FD8EE5E}" type="datetimeFigureOut">
              <a:rPr lang="lv-LV" smtClean="0"/>
              <a:t>30.11.2015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406615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C1B10E-D2A3-4609-8FE3-705F8FD8EE5E}" type="datetimeFigureOut">
              <a:rPr lang="lv-LV" smtClean="0"/>
              <a:t>30.11.2015</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34485B0-98C7-48AD-9392-E694A566C7E9}" type="slidenum">
              <a:rPr lang="lv-LV" smtClean="0"/>
              <a:t>‹#›</a:t>
            </a:fld>
            <a:endParaRPr lang="lv-LV"/>
          </a:p>
        </p:txBody>
      </p:sp>
    </p:spTree>
    <p:extLst>
      <p:ext uri="{BB962C8B-B14F-4D97-AF65-F5344CB8AC3E}">
        <p14:creationId xmlns:p14="http://schemas.microsoft.com/office/powerpoint/2010/main" val="322576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1B10E-D2A3-4609-8FE3-705F8FD8EE5E}" type="datetimeFigureOut">
              <a:rPr lang="lv-LV" smtClean="0"/>
              <a:t>30.11.2015</a:t>
            </a:fld>
            <a:endParaRPr lang="lv-LV"/>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485B0-98C7-48AD-9392-E694A566C7E9}" type="slidenum">
              <a:rPr lang="lv-LV" smtClean="0"/>
              <a:t>‹#›</a:t>
            </a:fld>
            <a:endParaRPr lang="lv-LV"/>
          </a:p>
        </p:txBody>
      </p:sp>
    </p:spTree>
    <p:extLst>
      <p:ext uri="{BB962C8B-B14F-4D97-AF65-F5344CB8AC3E}">
        <p14:creationId xmlns:p14="http://schemas.microsoft.com/office/powerpoint/2010/main" val="1777694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72" r:id="rId15"/>
    <p:sldLayoutId id="2147483674" r:id="rId16"/>
    <p:sldLayoutId id="2147483675" r:id="rId17"/>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PowerPoint_Slide1.sldx"/><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038350" y="3886200"/>
            <a:ext cx="8115300" cy="960438"/>
          </a:xfrm>
        </p:spPr>
        <p:txBody>
          <a:bodyPr>
            <a:noAutofit/>
          </a:bodyPr>
          <a:lstStyle/>
          <a:p>
            <a:r>
              <a:rPr lang="lv-LV" altLang="lv-LV" sz="2400" dirty="0" err="1">
                <a:ea typeface="MS PGothic" panose="020B0600070205080204" pitchFamily="34" charset="-128"/>
              </a:rPr>
              <a:t>Policy</a:t>
            </a:r>
            <a:r>
              <a:rPr lang="lv-LV" altLang="lv-LV" sz="2400" dirty="0">
                <a:ea typeface="MS PGothic" panose="020B0600070205080204" pitchFamily="34" charset="-128"/>
              </a:rPr>
              <a:t> </a:t>
            </a:r>
            <a:r>
              <a:rPr lang="lv-LV" altLang="lv-LV" sz="2400" dirty="0" err="1">
                <a:ea typeface="MS PGothic" panose="020B0600070205080204" pitchFamily="34" charset="-128"/>
              </a:rPr>
              <a:t>Priorities</a:t>
            </a:r>
            <a:r>
              <a:rPr lang="lv-LV" altLang="lv-LV" sz="2400" dirty="0">
                <a:ea typeface="MS PGothic" panose="020B0600070205080204" pitchFamily="34" charset="-128"/>
              </a:rPr>
              <a:t> </a:t>
            </a:r>
            <a:r>
              <a:rPr lang="lv-LV" altLang="lv-LV" sz="2400" dirty="0" err="1">
                <a:ea typeface="MS PGothic" panose="020B0600070205080204" pitchFamily="34" charset="-128"/>
              </a:rPr>
              <a:t>for</a:t>
            </a:r>
            <a:r>
              <a:rPr lang="lv-LV" altLang="lv-LV" sz="2400" dirty="0">
                <a:ea typeface="MS PGothic" panose="020B0600070205080204" pitchFamily="34" charset="-128"/>
              </a:rPr>
              <a:t> </a:t>
            </a:r>
            <a:r>
              <a:rPr lang="lv-LV" altLang="lv-LV" sz="2400" dirty="0" smtClean="0">
                <a:ea typeface="MS PGothic" panose="020B0600070205080204" pitchFamily="34" charset="-128"/>
              </a:rPr>
              <a:t>HE </a:t>
            </a:r>
            <a:r>
              <a:rPr lang="lv-LV" altLang="lv-LV" sz="2400" dirty="0" err="1">
                <a:ea typeface="MS PGothic" panose="020B0600070205080204" pitchFamily="34" charset="-128"/>
              </a:rPr>
              <a:t>in</a:t>
            </a:r>
            <a:r>
              <a:rPr lang="lv-LV" altLang="lv-LV" sz="2400" dirty="0">
                <a:ea typeface="MS PGothic" panose="020B0600070205080204" pitchFamily="34" charset="-128"/>
              </a:rPr>
              <a:t> Latvia</a:t>
            </a:r>
            <a:endParaRPr lang="en-US" altLang="lv-LV" sz="2400" dirty="0">
              <a:ea typeface="MS PGothic" panose="020B0600070205080204" pitchFamily="34" charset="-128"/>
            </a:endParaRPr>
          </a:p>
        </p:txBody>
      </p:sp>
      <p:sp>
        <p:nvSpPr>
          <p:cNvPr id="13315" name="Text Placeholder 2"/>
          <p:cNvSpPr>
            <a:spLocks noGrp="1"/>
          </p:cNvSpPr>
          <p:nvPr>
            <p:ph type="body" sz="quarter" idx="10"/>
          </p:nvPr>
        </p:nvSpPr>
        <p:spPr>
          <a:xfrm>
            <a:off x="2209800" y="4846638"/>
            <a:ext cx="7772400" cy="914400"/>
          </a:xfrm>
        </p:spPr>
        <p:txBody>
          <a:bodyPr>
            <a:normAutofit/>
          </a:bodyPr>
          <a:lstStyle/>
          <a:p>
            <a:r>
              <a:rPr lang="lv-LV" altLang="lv-LV" sz="1800" b="1" dirty="0" err="1">
                <a:ea typeface="MS PGothic" panose="020B0600070205080204" pitchFamily="34" charset="-128"/>
              </a:rPr>
              <a:t>Context</a:t>
            </a:r>
            <a:r>
              <a:rPr lang="lv-LV" altLang="lv-LV" sz="1800" b="1" dirty="0">
                <a:ea typeface="MS PGothic" panose="020B0600070205080204" pitchFamily="34" charset="-128"/>
              </a:rPr>
              <a:t> </a:t>
            </a:r>
            <a:r>
              <a:rPr lang="lv-LV" altLang="lv-LV" sz="1800" b="1" dirty="0" err="1">
                <a:ea typeface="MS PGothic" panose="020B0600070205080204" pitchFamily="34" charset="-128"/>
              </a:rPr>
              <a:t>of</a:t>
            </a:r>
            <a:r>
              <a:rPr lang="lv-LV" altLang="lv-LV" sz="1800" b="1" dirty="0">
                <a:ea typeface="MS PGothic" panose="020B0600070205080204" pitchFamily="34" charset="-128"/>
              </a:rPr>
              <a:t> </a:t>
            </a:r>
            <a:r>
              <a:rPr lang="lv-LV" altLang="lv-LV" sz="1800" b="1" dirty="0" err="1">
                <a:ea typeface="MS PGothic" panose="020B0600070205080204" pitchFamily="34" charset="-128"/>
              </a:rPr>
              <a:t>Yerevan</a:t>
            </a:r>
            <a:r>
              <a:rPr lang="lv-LV" altLang="lv-LV" sz="1800" b="1" dirty="0">
                <a:ea typeface="MS PGothic" panose="020B0600070205080204" pitchFamily="34" charset="-128"/>
              </a:rPr>
              <a:t> </a:t>
            </a:r>
            <a:r>
              <a:rPr lang="lv-LV" altLang="lv-LV" sz="1800" b="1" dirty="0" err="1">
                <a:ea typeface="MS PGothic" panose="020B0600070205080204" pitchFamily="34" charset="-128"/>
              </a:rPr>
              <a:t>Ministerial</a:t>
            </a:r>
            <a:r>
              <a:rPr lang="lv-LV" altLang="lv-LV" sz="1800" b="1" dirty="0">
                <a:ea typeface="MS PGothic" panose="020B0600070205080204" pitchFamily="34" charset="-128"/>
              </a:rPr>
              <a:t> </a:t>
            </a:r>
            <a:r>
              <a:rPr lang="lv-LV" altLang="lv-LV" sz="1800" b="1" dirty="0" err="1" smtClean="0">
                <a:ea typeface="MS PGothic" panose="020B0600070205080204" pitchFamily="34" charset="-128"/>
              </a:rPr>
              <a:t>Communique</a:t>
            </a:r>
            <a:r>
              <a:rPr lang="lv-LV" altLang="lv-LV" sz="1800" b="1" dirty="0" smtClean="0">
                <a:ea typeface="MS PGothic" panose="020B0600070205080204" pitchFamily="34" charset="-128"/>
              </a:rPr>
              <a:t> 2015 </a:t>
            </a:r>
            <a:r>
              <a:rPr lang="lv-LV" altLang="lv-LV" sz="1800" b="1" dirty="0" err="1" smtClean="0">
                <a:ea typeface="MS PGothic" panose="020B0600070205080204" pitchFamily="34" charset="-128"/>
              </a:rPr>
              <a:t>and</a:t>
            </a:r>
            <a:r>
              <a:rPr lang="lv-LV" altLang="lv-LV" sz="1800" b="1" dirty="0" smtClean="0">
                <a:ea typeface="MS PGothic" panose="020B0600070205080204" pitchFamily="34" charset="-128"/>
              </a:rPr>
              <a:t> </a:t>
            </a:r>
            <a:r>
              <a:rPr lang="lv-LV" altLang="lv-LV" sz="1800" b="1" dirty="0" err="1">
                <a:ea typeface="MS PGothic" panose="020B0600070205080204" pitchFamily="34" charset="-128"/>
              </a:rPr>
              <a:t>R</a:t>
            </a:r>
            <a:r>
              <a:rPr lang="lv-LV" altLang="lv-LV" sz="1800" b="1" dirty="0" err="1" smtClean="0">
                <a:ea typeface="MS PGothic" panose="020B0600070205080204" pitchFamily="34" charset="-128"/>
              </a:rPr>
              <a:t>enewed</a:t>
            </a:r>
            <a:r>
              <a:rPr lang="lv-LV" altLang="lv-LV" sz="1800" b="1" dirty="0" smtClean="0">
                <a:ea typeface="MS PGothic" panose="020B0600070205080204" pitchFamily="34" charset="-128"/>
              </a:rPr>
              <a:t> Vision </a:t>
            </a:r>
            <a:r>
              <a:rPr lang="lv-LV" altLang="lv-LV" sz="1800" b="1" dirty="0" err="1" smtClean="0">
                <a:ea typeface="MS PGothic" panose="020B0600070205080204" pitchFamily="34" charset="-128"/>
              </a:rPr>
              <a:t>and</a:t>
            </a:r>
            <a:r>
              <a:rPr lang="lv-LV" altLang="lv-LV" sz="1800" b="1" dirty="0" smtClean="0">
                <a:ea typeface="MS PGothic" panose="020B0600070205080204" pitchFamily="34" charset="-128"/>
              </a:rPr>
              <a:t> </a:t>
            </a:r>
            <a:r>
              <a:rPr lang="lv-LV" altLang="lv-LV" sz="1800" b="1" dirty="0" err="1" smtClean="0">
                <a:ea typeface="MS PGothic" panose="020B0600070205080204" pitchFamily="34" charset="-128"/>
              </a:rPr>
              <a:t>Priorities</a:t>
            </a:r>
            <a:r>
              <a:rPr lang="lv-LV" altLang="lv-LV" sz="1800" b="1" dirty="0" smtClean="0">
                <a:ea typeface="MS PGothic" panose="020B0600070205080204" pitchFamily="34" charset="-128"/>
              </a:rPr>
              <a:t> </a:t>
            </a:r>
            <a:r>
              <a:rPr lang="lv-LV" altLang="lv-LV" sz="1800" b="1" dirty="0" err="1" smtClean="0">
                <a:ea typeface="MS PGothic" panose="020B0600070205080204" pitchFamily="34" charset="-128"/>
              </a:rPr>
              <a:t>for</a:t>
            </a:r>
            <a:r>
              <a:rPr lang="lv-LV" altLang="lv-LV" sz="1800" b="1" dirty="0" smtClean="0">
                <a:ea typeface="MS PGothic" panose="020B0600070205080204" pitchFamily="34" charset="-128"/>
              </a:rPr>
              <a:t> EHEA </a:t>
            </a:r>
            <a:endParaRPr lang="lv-LV" altLang="lv-LV" sz="1800" b="1" dirty="0">
              <a:ea typeface="MS PGothic" panose="020B0600070205080204" pitchFamily="34" charset="-128"/>
            </a:endParaRPr>
          </a:p>
        </p:txBody>
      </p:sp>
    </p:spTree>
    <p:extLst>
      <p:ext uri="{BB962C8B-B14F-4D97-AF65-F5344CB8AC3E}">
        <p14:creationId xmlns:p14="http://schemas.microsoft.com/office/powerpoint/2010/main" val="4278623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1706" y="411158"/>
            <a:ext cx="8128000" cy="1036642"/>
          </a:xfrm>
        </p:spPr>
        <p:txBody>
          <a:bodyPr>
            <a:normAutofit/>
          </a:bodyPr>
          <a:lstStyle/>
          <a:p>
            <a:pPr defTabSz="187325"/>
            <a:r>
              <a:rPr lang="en-US" dirty="0"/>
              <a:t>Support for </a:t>
            </a:r>
            <a:r>
              <a:rPr lang="lv-LV" dirty="0" err="1" smtClean="0"/>
              <a:t>Accreditaion</a:t>
            </a:r>
            <a:r>
              <a:rPr lang="lv-LV" dirty="0" smtClean="0"/>
              <a:t> </a:t>
            </a:r>
            <a:r>
              <a:rPr lang="lv-LV" dirty="0" err="1" smtClean="0"/>
              <a:t>capacity</a:t>
            </a:r>
            <a:r>
              <a:rPr lang="lv-LV" dirty="0" smtClean="0"/>
              <a:t> </a:t>
            </a:r>
            <a:r>
              <a:rPr lang="lv-LV" dirty="0" err="1" smtClean="0"/>
              <a:t>building</a:t>
            </a:r>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Content Placeholder 4"/>
          <p:cNvSpPr>
            <a:spLocks noGrp="1"/>
          </p:cNvSpPr>
          <p:nvPr>
            <p:ph idx="1"/>
          </p:nvPr>
        </p:nvSpPr>
        <p:spPr>
          <a:xfrm>
            <a:off x="885825" y="1509712"/>
            <a:ext cx="10172700" cy="4752975"/>
          </a:xfrm>
        </p:spPr>
        <p:txBody>
          <a:bodyPr>
            <a:noAutofit/>
          </a:bodyPr>
          <a:lstStyle/>
          <a:p>
            <a:pPr marL="0" indent="0" defTabSz="187325">
              <a:buNone/>
            </a:pPr>
            <a:r>
              <a:rPr lang="lv-LV" b="1" dirty="0" err="1" smtClean="0">
                <a:latin typeface="Veranda"/>
              </a:rPr>
              <a:t>New</a:t>
            </a:r>
            <a:r>
              <a:rPr lang="lv-LV" b="1" dirty="0" smtClean="0">
                <a:latin typeface="Veranda"/>
              </a:rPr>
              <a:t> </a:t>
            </a:r>
            <a:r>
              <a:rPr lang="lv-LV" b="1" dirty="0" err="1" smtClean="0">
                <a:latin typeface="Veranda"/>
              </a:rPr>
              <a:t>accrediation</a:t>
            </a:r>
            <a:r>
              <a:rPr lang="lv-LV" b="1" dirty="0" smtClean="0">
                <a:latin typeface="Veranda"/>
              </a:rPr>
              <a:t> </a:t>
            </a:r>
            <a:r>
              <a:rPr lang="lv-LV" b="1" dirty="0" err="1" smtClean="0">
                <a:latin typeface="Veranda"/>
              </a:rPr>
              <a:t>regulation</a:t>
            </a:r>
            <a:r>
              <a:rPr lang="lv-LV" b="1" dirty="0" smtClean="0">
                <a:latin typeface="Veranda"/>
              </a:rPr>
              <a:t>:</a:t>
            </a:r>
          </a:p>
          <a:p>
            <a:pPr defTabSz="187325"/>
            <a:r>
              <a:rPr lang="lv-LV" b="1" dirty="0">
                <a:latin typeface="Veranda"/>
              </a:rPr>
              <a:t>	</a:t>
            </a:r>
            <a:r>
              <a:rPr lang="lv-LV" dirty="0" err="1" smtClean="0">
                <a:latin typeface="Veranda"/>
              </a:rPr>
              <a:t>Professionalization</a:t>
            </a:r>
            <a:r>
              <a:rPr lang="lv-LV" dirty="0" smtClean="0">
                <a:latin typeface="Veranda"/>
              </a:rPr>
              <a:t>, </a:t>
            </a:r>
            <a:r>
              <a:rPr lang="lv-LV" dirty="0" err="1" smtClean="0">
                <a:latin typeface="Veranda"/>
              </a:rPr>
              <a:t>recomendations</a:t>
            </a:r>
            <a:r>
              <a:rPr lang="lv-LV" dirty="0" smtClean="0">
                <a:latin typeface="Veranda"/>
              </a:rPr>
              <a:t> </a:t>
            </a:r>
            <a:r>
              <a:rPr lang="lv-LV" dirty="0" err="1" smtClean="0">
                <a:latin typeface="Veranda"/>
              </a:rPr>
              <a:t>and</a:t>
            </a:r>
            <a:r>
              <a:rPr lang="lv-LV" dirty="0" smtClean="0">
                <a:latin typeface="Veranda"/>
              </a:rPr>
              <a:t> </a:t>
            </a:r>
            <a:r>
              <a:rPr lang="lv-LV" dirty="0" err="1" smtClean="0">
                <a:latin typeface="Veranda"/>
              </a:rPr>
              <a:t>quality</a:t>
            </a:r>
            <a:r>
              <a:rPr lang="lv-LV" dirty="0" smtClean="0">
                <a:latin typeface="Veranda"/>
              </a:rPr>
              <a:t> </a:t>
            </a:r>
            <a:r>
              <a:rPr lang="lv-LV" dirty="0">
                <a:latin typeface="Veranda"/>
              </a:rPr>
              <a:t>	</a:t>
            </a:r>
            <a:r>
              <a:rPr lang="lv-LV" dirty="0" smtClean="0">
                <a:latin typeface="Veranda"/>
              </a:rPr>
              <a:t>monitoring, </a:t>
            </a:r>
            <a:r>
              <a:rPr lang="lv-LV" dirty="0" err="1" smtClean="0">
                <a:latin typeface="Veranda"/>
              </a:rPr>
              <a:t>competitive</a:t>
            </a:r>
            <a:r>
              <a:rPr lang="lv-LV" dirty="0" smtClean="0">
                <a:latin typeface="Veranda"/>
              </a:rPr>
              <a:t> </a:t>
            </a:r>
            <a:r>
              <a:rPr lang="lv-LV" dirty="0" err="1" smtClean="0">
                <a:latin typeface="Veranda"/>
              </a:rPr>
              <a:t>costing</a:t>
            </a:r>
            <a:r>
              <a:rPr lang="lv-LV" dirty="0" smtClean="0">
                <a:latin typeface="Veranda"/>
              </a:rPr>
              <a:t>, </a:t>
            </a:r>
            <a:r>
              <a:rPr lang="lv-LV" dirty="0" err="1" smtClean="0">
                <a:latin typeface="Veranda"/>
              </a:rPr>
              <a:t>lean</a:t>
            </a:r>
            <a:r>
              <a:rPr lang="lv-LV" dirty="0" smtClean="0">
                <a:latin typeface="Veranda"/>
              </a:rPr>
              <a:t> </a:t>
            </a:r>
            <a:r>
              <a:rPr lang="lv-LV" dirty="0" err="1" smtClean="0">
                <a:latin typeface="Veranda"/>
              </a:rPr>
              <a:t>operation</a:t>
            </a:r>
            <a:r>
              <a:rPr lang="lv-LV" dirty="0" smtClean="0">
                <a:latin typeface="Veranda"/>
              </a:rPr>
              <a:t>, </a:t>
            </a:r>
            <a:r>
              <a:rPr lang="lv-LV" dirty="0" err="1" smtClean="0">
                <a:latin typeface="Veranda"/>
              </a:rPr>
              <a:t>international</a:t>
            </a:r>
            <a:r>
              <a:rPr lang="lv-LV" dirty="0" smtClean="0">
                <a:latin typeface="Veranda"/>
              </a:rPr>
              <a:t> 	</a:t>
            </a:r>
            <a:r>
              <a:rPr lang="lv-LV" dirty="0" err="1" smtClean="0">
                <a:latin typeface="Veranda"/>
              </a:rPr>
              <a:t>accreditation</a:t>
            </a:r>
            <a:r>
              <a:rPr lang="lv-LV" dirty="0" smtClean="0">
                <a:latin typeface="Veranda"/>
              </a:rPr>
              <a:t>. </a:t>
            </a:r>
            <a:endParaRPr lang="lv-LV" dirty="0">
              <a:latin typeface="Veranda"/>
            </a:endParaRPr>
          </a:p>
          <a:p>
            <a:pPr marL="0" indent="0" defTabSz="187325">
              <a:buNone/>
            </a:pPr>
            <a:endParaRPr lang="lv-LV" b="1" dirty="0" smtClean="0">
              <a:latin typeface="Veranda"/>
            </a:endParaRPr>
          </a:p>
          <a:p>
            <a:pPr marL="0" indent="0" defTabSz="187325">
              <a:buNone/>
            </a:pPr>
            <a:r>
              <a:rPr lang="lv-LV" b="1" dirty="0" err="1" smtClean="0">
                <a:latin typeface="Veranda"/>
              </a:rPr>
              <a:t>Timeline</a:t>
            </a:r>
            <a:r>
              <a:rPr lang="lv-LV" b="1" dirty="0" smtClean="0">
                <a:latin typeface="Veranda"/>
              </a:rPr>
              <a:t> </a:t>
            </a:r>
            <a:r>
              <a:rPr lang="lv-LV" b="1" dirty="0" err="1" smtClean="0">
                <a:latin typeface="Veranda"/>
              </a:rPr>
              <a:t>for</a:t>
            </a:r>
            <a:r>
              <a:rPr lang="lv-LV" b="1" dirty="0" smtClean="0">
                <a:latin typeface="Veranda"/>
              </a:rPr>
              <a:t> </a:t>
            </a:r>
            <a:r>
              <a:rPr lang="lv-LV" b="1" dirty="0" err="1" smtClean="0">
                <a:latin typeface="Veranda"/>
              </a:rPr>
              <a:t>accreditation</a:t>
            </a:r>
            <a:r>
              <a:rPr lang="lv-LV" b="1" dirty="0" smtClean="0">
                <a:latin typeface="Veranda"/>
              </a:rPr>
              <a:t> </a:t>
            </a:r>
            <a:r>
              <a:rPr lang="lv-LV" b="1" dirty="0" err="1" smtClean="0">
                <a:latin typeface="Veranda"/>
              </a:rPr>
              <a:t>capacity</a:t>
            </a:r>
            <a:r>
              <a:rPr lang="lv-LV" b="1" dirty="0" smtClean="0">
                <a:latin typeface="Veranda"/>
              </a:rPr>
              <a:t> </a:t>
            </a:r>
            <a:r>
              <a:rPr lang="lv-LV" b="1" dirty="0" err="1" smtClean="0">
                <a:latin typeface="Veranda"/>
              </a:rPr>
              <a:t>building</a:t>
            </a:r>
            <a:endParaRPr lang="lv-LV" b="1" dirty="0" smtClean="0">
              <a:latin typeface="Veranda"/>
            </a:endParaRPr>
          </a:p>
          <a:p>
            <a:pPr lvl="1" indent="0" defTabSz="187325">
              <a:buNone/>
            </a:pPr>
            <a:r>
              <a:rPr lang="en-US" b="1" dirty="0" smtClean="0">
                <a:latin typeface="Veranda"/>
              </a:rPr>
              <a:t>6 </a:t>
            </a:r>
            <a:r>
              <a:rPr lang="en-US" b="1" dirty="0" smtClean="0">
                <a:latin typeface="Veranda"/>
              </a:rPr>
              <a:t>Nov, 2015 </a:t>
            </a:r>
            <a:r>
              <a:rPr lang="en-US" dirty="0" smtClean="0">
                <a:latin typeface="Veranda"/>
              </a:rPr>
              <a:t>– AIC </a:t>
            </a:r>
            <a:r>
              <a:rPr lang="en-US" dirty="0">
                <a:latin typeface="Veranda"/>
              </a:rPr>
              <a:t>has </a:t>
            </a:r>
            <a:r>
              <a:rPr lang="en-US" dirty="0" smtClean="0">
                <a:latin typeface="Veranda"/>
              </a:rPr>
              <a:t>submitted project application (8.2.4</a:t>
            </a:r>
            <a:r>
              <a:rPr lang="en-US" dirty="0">
                <a:latin typeface="Veranda"/>
              </a:rPr>
              <a:t>. SO „To provide support for implementation of requirements of EQAR agency " this will contribute to the capacity development of the </a:t>
            </a:r>
            <a:r>
              <a:rPr lang="en-US" dirty="0" smtClean="0">
                <a:latin typeface="Veranda"/>
              </a:rPr>
              <a:t>AIC; total funding – 1.5 MEUR);</a:t>
            </a:r>
            <a:endParaRPr lang="lv-LV" dirty="0">
              <a:latin typeface="Veranda"/>
            </a:endParaRPr>
          </a:p>
          <a:p>
            <a:pPr lvl="1" indent="0" defTabSz="187325">
              <a:buNone/>
            </a:pPr>
            <a:r>
              <a:rPr lang="en-US" b="1" dirty="0" smtClean="0">
                <a:latin typeface="Veranda"/>
              </a:rPr>
              <a:t>End of Nov, 2015 </a:t>
            </a:r>
            <a:r>
              <a:rPr lang="en-US" dirty="0" smtClean="0">
                <a:latin typeface="Veranda"/>
              </a:rPr>
              <a:t>– Decision on project approval;</a:t>
            </a:r>
          </a:p>
          <a:p>
            <a:pPr lvl="1" indent="0" defTabSz="187325">
              <a:buNone/>
            </a:pPr>
            <a:r>
              <a:rPr lang="en-US" b="1" dirty="0" smtClean="0">
                <a:latin typeface="Veranda"/>
              </a:rPr>
              <a:t>Jan/ Feb, 2016</a:t>
            </a:r>
            <a:r>
              <a:rPr lang="en-US" dirty="0" smtClean="0">
                <a:latin typeface="Veranda"/>
              </a:rPr>
              <a:t> – </a:t>
            </a:r>
            <a:r>
              <a:rPr lang="en-US" b="1" dirty="0" smtClean="0">
                <a:latin typeface="Veranda"/>
              </a:rPr>
              <a:t>starting the project (2016-2019)</a:t>
            </a:r>
          </a:p>
          <a:p>
            <a:pPr lvl="2" indent="0">
              <a:buNone/>
            </a:pPr>
            <a:endParaRPr lang="en-US" dirty="0" smtClean="0">
              <a:latin typeface="Veranda"/>
            </a:endParaRPr>
          </a:p>
          <a:p>
            <a:pPr lvl="1" indent="0">
              <a:buNone/>
            </a:pPr>
            <a:r>
              <a:rPr lang="en-US" b="1" dirty="0" smtClean="0">
                <a:latin typeface="Veranda"/>
              </a:rPr>
              <a:t>31 </a:t>
            </a:r>
            <a:r>
              <a:rPr lang="en-US" b="1" dirty="0" smtClean="0">
                <a:latin typeface="Veranda"/>
              </a:rPr>
              <a:t>Dec, 2017 – </a:t>
            </a:r>
            <a:r>
              <a:rPr lang="en-US" dirty="0" smtClean="0">
                <a:latin typeface="Veranda"/>
              </a:rPr>
              <a:t>submitting compliance assessment (with the ESG) application;</a:t>
            </a:r>
          </a:p>
          <a:p>
            <a:pPr lvl="1" indent="0">
              <a:buNone/>
            </a:pPr>
            <a:r>
              <a:rPr lang="en-US" b="1" dirty="0" smtClean="0">
                <a:latin typeface="Veranda"/>
              </a:rPr>
              <a:t>31 Oct, 2018 </a:t>
            </a:r>
            <a:r>
              <a:rPr lang="en-US" dirty="0" smtClean="0">
                <a:latin typeface="Veranda"/>
              </a:rPr>
              <a:t>- submitting </a:t>
            </a:r>
            <a:r>
              <a:rPr lang="en-US" dirty="0">
                <a:latin typeface="Veranda"/>
              </a:rPr>
              <a:t>an application </a:t>
            </a:r>
            <a:r>
              <a:rPr lang="en-US" dirty="0" smtClean="0">
                <a:latin typeface="Veranda"/>
              </a:rPr>
              <a:t>for accreditation and registering </a:t>
            </a:r>
            <a:r>
              <a:rPr lang="en-US" dirty="0">
                <a:latin typeface="Veranda"/>
              </a:rPr>
              <a:t>AIC into the </a:t>
            </a:r>
            <a:r>
              <a:rPr lang="en-US" dirty="0" smtClean="0">
                <a:latin typeface="Veranda"/>
              </a:rPr>
              <a:t>EQAR;</a:t>
            </a:r>
          </a:p>
          <a:p>
            <a:pPr lvl="1" indent="0">
              <a:buNone/>
            </a:pPr>
            <a:r>
              <a:rPr lang="en-US" b="1" dirty="0" smtClean="0">
                <a:latin typeface="Veranda"/>
              </a:rPr>
              <a:t>Beginning of 2019 </a:t>
            </a:r>
            <a:r>
              <a:rPr lang="en-US" dirty="0" smtClean="0">
                <a:latin typeface="Veranda"/>
              </a:rPr>
              <a:t>– Decision on the fulfillment of conditions.</a:t>
            </a:r>
          </a:p>
          <a:p>
            <a:pPr marL="0" indent="0">
              <a:buNone/>
            </a:pPr>
            <a:endParaRPr lang="en-US" dirty="0">
              <a:latin typeface="Veranda"/>
            </a:endParaRPr>
          </a:p>
        </p:txBody>
      </p:sp>
    </p:spTree>
    <p:extLst>
      <p:ext uri="{BB962C8B-B14F-4D97-AF65-F5344CB8AC3E}">
        <p14:creationId xmlns:p14="http://schemas.microsoft.com/office/powerpoint/2010/main" val="3679198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4"/>
          <p:cNvGrpSpPr>
            <a:grpSpLocks/>
          </p:cNvGrpSpPr>
          <p:nvPr/>
        </p:nvGrpSpPr>
        <p:grpSpPr bwMode="auto">
          <a:xfrm>
            <a:off x="1504950" y="960439"/>
            <a:ext cx="9163050" cy="5641975"/>
            <a:chOff x="-92229" y="466083"/>
            <a:chExt cx="9429255" cy="5326505"/>
          </a:xfrm>
        </p:grpSpPr>
        <p:grpSp>
          <p:nvGrpSpPr>
            <p:cNvPr id="33820" name="Group 5"/>
            <p:cNvGrpSpPr>
              <a:grpSpLocks/>
            </p:cNvGrpSpPr>
            <p:nvPr/>
          </p:nvGrpSpPr>
          <p:grpSpPr bwMode="auto">
            <a:xfrm>
              <a:off x="-81611" y="1610232"/>
              <a:ext cx="9418637" cy="4170367"/>
              <a:chOff x="-2443811" y="-570993"/>
              <a:chExt cx="9418637" cy="4170367"/>
            </a:xfrm>
          </p:grpSpPr>
          <p:sp>
            <p:nvSpPr>
              <p:cNvPr id="75" name="Rounded Rectangle 74"/>
              <p:cNvSpPr/>
              <p:nvPr/>
            </p:nvSpPr>
            <p:spPr>
              <a:xfrm>
                <a:off x="-2444627" y="-571608"/>
                <a:ext cx="2352413" cy="328223"/>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lv-LV" sz="1000">
                    <a:solidFill>
                      <a:schemeClr val="tx1"/>
                    </a:solidFill>
                    <a:latin typeface="Arial" charset="0"/>
                    <a:ea typeface="MS PGothic" pitchFamily="34" charset="-128"/>
                  </a:rPr>
                  <a:t>Practically oriented research</a:t>
                </a:r>
                <a:endParaRPr lang="en-GB" altLang="lv-LV" sz="1100">
                  <a:solidFill>
                    <a:schemeClr val="tx1"/>
                  </a:solidFill>
                  <a:latin typeface="Arial" charset="0"/>
                  <a:ea typeface="Calibri" pitchFamily="34" charset="0"/>
                  <a:cs typeface="Arial" charset="0"/>
                </a:endParaRPr>
              </a:p>
              <a:p>
                <a:pPr algn="ctr">
                  <a:defRPr/>
                </a:pPr>
                <a:r>
                  <a:rPr lang="en-GB" altLang="lv-LV" sz="1000">
                    <a:solidFill>
                      <a:schemeClr val="tx1"/>
                    </a:solidFill>
                    <a:latin typeface="Arial" charset="0"/>
                    <a:ea typeface="MS PGothic" pitchFamily="34" charset="-128"/>
                  </a:rPr>
                  <a:t>76.51 million euro  (MoES, SF)</a:t>
                </a:r>
                <a:endParaRPr lang="en-GB" altLang="lv-LV" sz="1100">
                  <a:solidFill>
                    <a:schemeClr val="tx1"/>
                  </a:solidFill>
                  <a:latin typeface="Arial" charset="0"/>
                  <a:ea typeface="MS PGothic" pitchFamily="34" charset="-128"/>
                </a:endParaRPr>
              </a:p>
            </p:txBody>
          </p:sp>
          <p:sp>
            <p:nvSpPr>
              <p:cNvPr id="76" name="Rounded Rectangle 75"/>
              <p:cNvSpPr/>
              <p:nvPr/>
            </p:nvSpPr>
            <p:spPr>
              <a:xfrm>
                <a:off x="5256258" y="2999879"/>
                <a:ext cx="1718568" cy="5994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en-GB" sz="900" dirty="0">
                    <a:latin typeface="Arial" panose="020B0604020202020204" pitchFamily="34" charset="0"/>
                  </a:rPr>
                  <a:t>Development of the infrastructure of vocational, including in STEM fields, 104.7 million euro (</a:t>
                </a:r>
                <a:r>
                  <a:rPr lang="en-GB" sz="900" dirty="0" err="1">
                    <a:latin typeface="Arial" panose="020B0604020202020204" pitchFamily="34" charset="0"/>
                  </a:rPr>
                  <a:t>MoES</a:t>
                </a:r>
                <a:r>
                  <a:rPr lang="en-GB" sz="900" dirty="0">
                    <a:latin typeface="Arial" panose="020B0604020202020204" pitchFamily="34" charset="0"/>
                  </a:rPr>
                  <a:t>, SF)</a:t>
                </a:r>
              </a:p>
            </p:txBody>
          </p:sp>
        </p:grpSp>
        <p:grpSp>
          <p:nvGrpSpPr>
            <p:cNvPr id="33821" name="Group 6"/>
            <p:cNvGrpSpPr>
              <a:grpSpLocks/>
            </p:cNvGrpSpPr>
            <p:nvPr/>
          </p:nvGrpSpPr>
          <p:grpSpPr bwMode="auto">
            <a:xfrm>
              <a:off x="-92229" y="466083"/>
              <a:ext cx="9429255" cy="5326505"/>
              <a:chOff x="-92229" y="466083"/>
              <a:chExt cx="9429255" cy="5326505"/>
            </a:xfrm>
          </p:grpSpPr>
          <p:sp>
            <p:nvSpPr>
              <p:cNvPr id="44" name="Rounded Rectangle 43"/>
              <p:cNvSpPr/>
              <p:nvPr/>
            </p:nvSpPr>
            <p:spPr>
              <a:xfrm>
                <a:off x="4619131" y="3354145"/>
                <a:ext cx="1530703" cy="626471"/>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defRPr/>
                </a:pPr>
                <a:r>
                  <a:rPr lang="en-GB" sz="1000" dirty="0">
                    <a:solidFill>
                      <a:schemeClr val="tx1"/>
                    </a:solidFill>
                    <a:latin typeface="Arial" panose="020B0604020202020204" pitchFamily="34" charset="0"/>
                  </a:rPr>
                  <a:t>Innovation motivation programme 4.80 million euro (</a:t>
                </a:r>
                <a:r>
                  <a:rPr lang="en-GB" sz="1000" dirty="0" err="1">
                    <a:solidFill>
                      <a:schemeClr val="tx1"/>
                    </a:solidFill>
                    <a:latin typeface="Arial" panose="020B0604020202020204" pitchFamily="34" charset="0"/>
                  </a:rPr>
                  <a:t>MoE</a:t>
                </a:r>
                <a:r>
                  <a:rPr lang="en-GB" sz="1000" dirty="0">
                    <a:solidFill>
                      <a:schemeClr val="tx1"/>
                    </a:solidFill>
                    <a:latin typeface="Arial" panose="020B0604020202020204" pitchFamily="34" charset="0"/>
                  </a:rPr>
                  <a:t>, SF)</a:t>
                </a:r>
              </a:p>
            </p:txBody>
          </p:sp>
          <p:grpSp>
            <p:nvGrpSpPr>
              <p:cNvPr id="33823" name="Group 56"/>
              <p:cNvGrpSpPr>
                <a:grpSpLocks/>
              </p:cNvGrpSpPr>
              <p:nvPr/>
            </p:nvGrpSpPr>
            <p:grpSpPr bwMode="auto">
              <a:xfrm>
                <a:off x="-92229" y="466083"/>
                <a:ext cx="7710686" cy="3521902"/>
                <a:chOff x="-92229" y="466083"/>
                <a:chExt cx="7710686" cy="3521902"/>
              </a:xfrm>
            </p:grpSpPr>
            <p:grpSp>
              <p:nvGrpSpPr>
                <p:cNvPr id="33833" name="Group 57"/>
                <p:cNvGrpSpPr>
                  <a:grpSpLocks/>
                </p:cNvGrpSpPr>
                <p:nvPr/>
              </p:nvGrpSpPr>
              <p:grpSpPr bwMode="auto">
                <a:xfrm>
                  <a:off x="-92229" y="1159674"/>
                  <a:ext cx="2362214" cy="2828311"/>
                  <a:chOff x="-92229" y="1159674"/>
                  <a:chExt cx="2362214" cy="2828311"/>
                </a:xfrm>
              </p:grpSpPr>
              <p:sp>
                <p:nvSpPr>
                  <p:cNvPr id="66" name="Rounded Rectangle 65"/>
                  <p:cNvSpPr/>
                  <p:nvPr/>
                </p:nvSpPr>
                <p:spPr>
                  <a:xfrm>
                    <a:off x="-72626" y="1159997"/>
                    <a:ext cx="2342612" cy="39416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defRPr/>
                    </a:pPr>
                    <a:r>
                      <a:rPr lang="en-GB" altLang="lv-LV" sz="1000">
                        <a:latin typeface="Arial" panose="020B0604020202020204" pitchFamily="34" charset="0"/>
                      </a:rPr>
                      <a:t>Science base funding (2014–2017) 99.16 million euro (MoES, NB) </a:t>
                    </a:r>
                  </a:p>
                </p:txBody>
              </p:sp>
              <p:sp>
                <p:nvSpPr>
                  <p:cNvPr id="67" name="Rounded Rectangle 66"/>
                  <p:cNvSpPr/>
                  <p:nvPr/>
                </p:nvSpPr>
                <p:spPr>
                  <a:xfrm>
                    <a:off x="-92229" y="2355988"/>
                    <a:ext cx="2340978" cy="383676"/>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950" dirty="0">
                        <a:solidFill>
                          <a:schemeClr val="tx1"/>
                        </a:solidFill>
                        <a:latin typeface="Arial" panose="020B0604020202020204" pitchFamily="34" charset="0"/>
                      </a:rPr>
                      <a:t>Grants for post-doctoral research</a:t>
                    </a:r>
                  </a:p>
                  <a:p>
                    <a:pPr algn="ctr">
                      <a:lnSpc>
                        <a:spcPct val="107000"/>
                      </a:lnSpc>
                      <a:spcAft>
                        <a:spcPts val="800"/>
                      </a:spcAft>
                      <a:defRPr/>
                    </a:pPr>
                    <a:r>
                      <a:rPr lang="en-GB" sz="950" dirty="0">
                        <a:solidFill>
                          <a:schemeClr val="tx1"/>
                        </a:solidFill>
                        <a:latin typeface="Arial" panose="020B0604020202020204" pitchFamily="34" charset="0"/>
                      </a:rPr>
                      <a:t>64.03 million euro (</a:t>
                    </a:r>
                    <a:r>
                      <a:rPr lang="en-GB" sz="950" dirty="0" err="1">
                        <a:solidFill>
                          <a:schemeClr val="tx1"/>
                        </a:solidFill>
                        <a:latin typeface="Arial" panose="020B0604020202020204" pitchFamily="34" charset="0"/>
                      </a:rPr>
                      <a:t>MoES</a:t>
                    </a:r>
                    <a:r>
                      <a:rPr lang="en-GB" sz="950" dirty="0">
                        <a:solidFill>
                          <a:schemeClr val="tx1"/>
                        </a:solidFill>
                        <a:latin typeface="Arial" panose="020B0604020202020204" pitchFamily="34" charset="0"/>
                      </a:rPr>
                      <a:t>, SF)</a:t>
                    </a:r>
                  </a:p>
                </p:txBody>
              </p:sp>
              <p:sp>
                <p:nvSpPr>
                  <p:cNvPr id="68" name="Rounded Rectangle 67"/>
                  <p:cNvSpPr/>
                  <p:nvPr/>
                </p:nvSpPr>
                <p:spPr>
                  <a:xfrm>
                    <a:off x="-72626" y="3231249"/>
                    <a:ext cx="2331177" cy="43613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en-GB" sz="900" dirty="0">
                        <a:solidFill>
                          <a:schemeClr val="tx1"/>
                        </a:solidFill>
                        <a:latin typeface="Arial" panose="020B0604020202020204" pitchFamily="34" charset="0"/>
                      </a:rPr>
                      <a:t>Support for ERA bilateral and multilateral cooperation projects 32.55 million euro (</a:t>
                    </a:r>
                    <a:r>
                      <a:rPr lang="en-GB" sz="900" dirty="0" err="1">
                        <a:solidFill>
                          <a:schemeClr val="tx1"/>
                        </a:solidFill>
                        <a:latin typeface="Arial" panose="020B0604020202020204" pitchFamily="34" charset="0"/>
                      </a:rPr>
                      <a:t>MoES</a:t>
                    </a:r>
                    <a:r>
                      <a:rPr lang="en-GB" sz="900" dirty="0">
                        <a:solidFill>
                          <a:schemeClr val="tx1"/>
                        </a:solidFill>
                        <a:latin typeface="Arial" panose="020B0604020202020204" pitchFamily="34" charset="0"/>
                      </a:rPr>
                      <a:t>, SF)</a:t>
                    </a:r>
                  </a:p>
                </p:txBody>
              </p:sp>
              <p:sp>
                <p:nvSpPr>
                  <p:cNvPr id="69" name="Rounded Rectangle 68"/>
                  <p:cNvSpPr/>
                  <p:nvPr/>
                </p:nvSpPr>
                <p:spPr>
                  <a:xfrm>
                    <a:off x="-72626" y="3706348"/>
                    <a:ext cx="2321375" cy="28176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lv-LV" sz="900">
                        <a:solidFill>
                          <a:schemeClr val="tx1"/>
                        </a:solidFill>
                        <a:latin typeface="Arial" charset="0"/>
                        <a:ea typeface="MS PGothic" pitchFamily="34" charset="-128"/>
                      </a:rPr>
                      <a:t>Development of the R&amp;D infrastructure 100 million euro (MoES, SF)</a:t>
                    </a:r>
                    <a:endParaRPr lang="en-GB" altLang="lv-LV" sz="1000">
                      <a:solidFill>
                        <a:schemeClr val="tx1"/>
                      </a:solidFill>
                      <a:latin typeface="Arial" charset="0"/>
                      <a:ea typeface="Calibri" pitchFamily="34" charset="0"/>
                      <a:cs typeface="Arial" charset="0"/>
                    </a:endParaRPr>
                  </a:p>
                </p:txBody>
              </p:sp>
              <p:sp>
                <p:nvSpPr>
                  <p:cNvPr id="70" name="Rounded Rectangle 69"/>
                  <p:cNvSpPr/>
                  <p:nvPr/>
                </p:nvSpPr>
                <p:spPr>
                  <a:xfrm>
                    <a:off x="-62824" y="1961821"/>
                    <a:ext cx="2332810" cy="337215"/>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en-GB" sz="900" dirty="0">
                        <a:solidFill>
                          <a:schemeClr val="tx1"/>
                        </a:solidFill>
                        <a:latin typeface="Arial" panose="020B0604020202020204" pitchFamily="34" charset="0"/>
                      </a:rPr>
                      <a:t>Innovation grants to students</a:t>
                    </a:r>
                  </a:p>
                  <a:p>
                    <a:pPr algn="ctr">
                      <a:lnSpc>
                        <a:spcPct val="107000"/>
                      </a:lnSpc>
                      <a:spcAft>
                        <a:spcPts val="800"/>
                      </a:spcAft>
                      <a:defRPr/>
                    </a:pPr>
                    <a:r>
                      <a:rPr lang="en-GB" sz="900" dirty="0">
                        <a:solidFill>
                          <a:schemeClr val="tx1"/>
                        </a:solidFill>
                        <a:latin typeface="Arial" panose="020B0604020202020204" pitchFamily="34" charset="0"/>
                      </a:rPr>
                      <a:t>34 million euro (</a:t>
                    </a:r>
                    <a:r>
                      <a:rPr lang="en-GB" sz="900" dirty="0" err="1">
                        <a:solidFill>
                          <a:schemeClr val="tx1"/>
                        </a:solidFill>
                        <a:latin typeface="Arial" panose="020B0604020202020204" pitchFamily="34" charset="0"/>
                      </a:rPr>
                      <a:t>MoES</a:t>
                    </a:r>
                    <a:r>
                      <a:rPr lang="en-GB" sz="900" dirty="0">
                        <a:solidFill>
                          <a:schemeClr val="tx1"/>
                        </a:solidFill>
                        <a:latin typeface="Arial" panose="020B0604020202020204" pitchFamily="34" charset="0"/>
                      </a:rPr>
                      <a:t>, SF)</a:t>
                    </a:r>
                  </a:p>
                </p:txBody>
              </p:sp>
              <p:sp>
                <p:nvSpPr>
                  <p:cNvPr id="71" name="Rounded Rectangle 70"/>
                  <p:cNvSpPr/>
                  <p:nvPr/>
                </p:nvSpPr>
                <p:spPr>
                  <a:xfrm>
                    <a:off x="-72626" y="2756150"/>
                    <a:ext cx="2342612" cy="44062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en-GB" sz="950" dirty="0">
                        <a:solidFill>
                          <a:schemeClr val="tx1"/>
                        </a:solidFill>
                        <a:latin typeface="Arial" panose="020B0604020202020204" pitchFamily="34" charset="0"/>
                      </a:rPr>
                      <a:t>Strengthening the institutional capacity of scientific institutions</a:t>
                    </a:r>
                  </a:p>
                  <a:p>
                    <a:pPr algn="ctr">
                      <a:lnSpc>
                        <a:spcPct val="107000"/>
                      </a:lnSpc>
                      <a:spcAft>
                        <a:spcPts val="800"/>
                      </a:spcAft>
                      <a:defRPr/>
                    </a:pPr>
                    <a:r>
                      <a:rPr lang="en-GB" sz="950" dirty="0">
                        <a:solidFill>
                          <a:schemeClr val="tx1"/>
                        </a:solidFill>
                        <a:latin typeface="Arial" panose="020B0604020202020204" pitchFamily="34" charset="0"/>
                      </a:rPr>
                      <a:t>15.25 million euro (</a:t>
                    </a:r>
                    <a:r>
                      <a:rPr lang="en-GB" sz="950" dirty="0" err="1">
                        <a:solidFill>
                          <a:schemeClr val="tx1"/>
                        </a:solidFill>
                        <a:latin typeface="Arial" panose="020B0604020202020204" pitchFamily="34" charset="0"/>
                      </a:rPr>
                      <a:t>MoES</a:t>
                    </a:r>
                    <a:r>
                      <a:rPr lang="en-GB" sz="950" dirty="0">
                        <a:solidFill>
                          <a:schemeClr val="tx1"/>
                        </a:solidFill>
                        <a:latin typeface="Arial" panose="020B0604020202020204" pitchFamily="34" charset="0"/>
                      </a:rPr>
                      <a:t>, SF)</a:t>
                    </a:r>
                  </a:p>
                </p:txBody>
              </p:sp>
            </p:grpSp>
            <p:sp>
              <p:nvSpPr>
                <p:cNvPr id="61" name="Rounded Rectangle 60"/>
                <p:cNvSpPr/>
                <p:nvPr/>
              </p:nvSpPr>
              <p:spPr>
                <a:xfrm>
                  <a:off x="6249484" y="3420089"/>
                  <a:ext cx="1368974" cy="568021"/>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defRPr/>
                  </a:pPr>
                  <a:r>
                    <a:rPr lang="en-GB" sz="1050" dirty="0">
                      <a:solidFill>
                        <a:schemeClr val="tx1"/>
                      </a:solidFill>
                      <a:latin typeface="Arial" panose="020B0604020202020204" pitchFamily="34" charset="0"/>
                    </a:rPr>
                    <a:t>Conquering external markets 31.80 million euro (</a:t>
                  </a:r>
                  <a:r>
                    <a:rPr lang="en-GB" sz="1050" dirty="0" err="1">
                      <a:solidFill>
                        <a:schemeClr val="tx1"/>
                      </a:solidFill>
                      <a:latin typeface="Arial" panose="020B0604020202020204" pitchFamily="34" charset="0"/>
                    </a:rPr>
                    <a:t>MoE,SF</a:t>
                  </a:r>
                  <a:r>
                    <a:rPr lang="en-GB" sz="1050" dirty="0">
                      <a:solidFill>
                        <a:schemeClr val="tx1"/>
                      </a:solidFill>
                      <a:latin typeface="Arial" panose="020B0604020202020204" pitchFamily="34" charset="0"/>
                    </a:rPr>
                    <a:t>)</a:t>
                  </a:r>
                </a:p>
              </p:txBody>
            </p:sp>
            <p:sp>
              <p:nvSpPr>
                <p:cNvPr id="62" name="Rounded Rectangle 61"/>
                <p:cNvSpPr/>
                <p:nvPr/>
              </p:nvSpPr>
              <p:spPr>
                <a:xfrm>
                  <a:off x="2377805" y="466083"/>
                  <a:ext cx="2128608" cy="563524"/>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en-GB" sz="1050" dirty="0">
                      <a:solidFill>
                        <a:schemeClr val="tx1"/>
                      </a:solidFill>
                      <a:latin typeface="Arial" panose="020B0604020202020204" pitchFamily="34" charset="0"/>
                    </a:rPr>
                    <a:t>Technology transfer programme</a:t>
                  </a:r>
                </a:p>
                <a:p>
                  <a:pPr algn="ctr">
                    <a:lnSpc>
                      <a:spcPct val="107000"/>
                    </a:lnSpc>
                    <a:spcAft>
                      <a:spcPts val="800"/>
                    </a:spcAft>
                    <a:defRPr/>
                  </a:pPr>
                  <a:r>
                    <a:rPr lang="en-GB" sz="1050" dirty="0">
                      <a:solidFill>
                        <a:schemeClr val="tx1"/>
                      </a:solidFill>
                      <a:latin typeface="Arial" panose="020B0604020202020204" pitchFamily="34" charset="0"/>
                    </a:rPr>
                    <a:t>24.5 million euro (</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sp>
              <p:nvSpPr>
                <p:cNvPr id="63" name="Rounded Rectangle 62"/>
                <p:cNvSpPr/>
                <p:nvPr/>
              </p:nvSpPr>
              <p:spPr>
                <a:xfrm>
                  <a:off x="2374537" y="1865902"/>
                  <a:ext cx="2104103" cy="490086"/>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en-GB" sz="1050" dirty="0">
                      <a:solidFill>
                        <a:schemeClr val="tx1"/>
                      </a:solidFill>
                      <a:latin typeface="Arial" panose="020B0604020202020204" pitchFamily="34" charset="0"/>
                    </a:rPr>
                    <a:t>Competence centres</a:t>
                  </a:r>
                </a:p>
                <a:p>
                  <a:pPr algn="ctr">
                    <a:lnSpc>
                      <a:spcPct val="107000"/>
                    </a:lnSpc>
                    <a:spcAft>
                      <a:spcPts val="800"/>
                    </a:spcAft>
                    <a:defRPr/>
                  </a:pPr>
                  <a:r>
                    <a:rPr lang="en-GB" sz="1050" dirty="0">
                      <a:solidFill>
                        <a:schemeClr val="tx1"/>
                      </a:solidFill>
                      <a:latin typeface="Arial" panose="020B0604020202020204" pitchFamily="34" charset="0"/>
                    </a:rPr>
                    <a:t>72.3 million euro (</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sp>
              <p:nvSpPr>
                <p:cNvPr id="64" name="Rounded Rectangle 63"/>
                <p:cNvSpPr/>
                <p:nvPr/>
              </p:nvSpPr>
              <p:spPr>
                <a:xfrm>
                  <a:off x="2368003" y="1100047"/>
                  <a:ext cx="2117172" cy="702907"/>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en-GB" sz="1000" dirty="0">
                      <a:solidFill>
                        <a:schemeClr val="tx1"/>
                      </a:solidFill>
                      <a:latin typeface="Arial" panose="020B0604020202020204" pitchFamily="34" charset="0"/>
                    </a:rPr>
                    <a:t>Support for small and medium-sized enterprises for the development of new products and technologies 7 million euro (</a:t>
                  </a:r>
                  <a:r>
                    <a:rPr lang="en-GB" sz="1000" dirty="0" err="1">
                      <a:solidFill>
                        <a:schemeClr val="tx1"/>
                      </a:solidFill>
                      <a:latin typeface="Arial" panose="020B0604020202020204" pitchFamily="34" charset="0"/>
                    </a:rPr>
                    <a:t>MoE</a:t>
                  </a:r>
                  <a:r>
                    <a:rPr lang="en-GB" sz="1000" dirty="0">
                      <a:solidFill>
                        <a:schemeClr val="tx1"/>
                      </a:solidFill>
                      <a:latin typeface="Arial" panose="020B0604020202020204" pitchFamily="34" charset="0"/>
                    </a:rPr>
                    <a:t>, SF)</a:t>
                  </a:r>
                </a:p>
              </p:txBody>
            </p:sp>
            <p:sp>
              <p:nvSpPr>
                <p:cNvPr id="65" name="Rounded Rectangle 64"/>
                <p:cNvSpPr/>
                <p:nvPr/>
              </p:nvSpPr>
              <p:spPr>
                <a:xfrm>
                  <a:off x="4622399" y="2663229"/>
                  <a:ext cx="1524168" cy="635464"/>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50" dirty="0">
                      <a:solidFill>
                        <a:schemeClr val="tx1"/>
                      </a:solidFill>
                      <a:latin typeface="Arial" panose="020B0604020202020204" pitchFamily="34" charset="0"/>
                    </a:rPr>
                    <a:t>Business incubator support programme 31 million euro (</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grpSp>
          <p:grpSp>
            <p:nvGrpSpPr>
              <p:cNvPr id="33824" name="Group 9"/>
              <p:cNvGrpSpPr>
                <a:grpSpLocks/>
              </p:cNvGrpSpPr>
              <p:nvPr/>
            </p:nvGrpSpPr>
            <p:grpSpPr bwMode="auto">
              <a:xfrm>
                <a:off x="-84878" y="4511080"/>
                <a:ext cx="9421904" cy="1281508"/>
                <a:chOff x="-84878" y="605830"/>
                <a:chExt cx="9421904" cy="1281508"/>
              </a:xfrm>
            </p:grpSpPr>
            <p:sp>
              <p:nvSpPr>
                <p:cNvPr id="47" name="Rounded Rectangle 46"/>
                <p:cNvSpPr/>
                <p:nvPr/>
              </p:nvSpPr>
              <p:spPr>
                <a:xfrm>
                  <a:off x="2696361" y="1277352"/>
                  <a:ext cx="1442486" cy="609986"/>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en-GB" sz="900" dirty="0">
                      <a:latin typeface="Arial" panose="020B0604020202020204" pitchFamily="34" charset="0"/>
                    </a:rPr>
                    <a:t>HE infrastructure development in STEM fields </a:t>
                  </a:r>
                </a:p>
                <a:p>
                  <a:pPr algn="ctr">
                    <a:lnSpc>
                      <a:spcPct val="107000"/>
                    </a:lnSpc>
                    <a:defRPr/>
                  </a:pPr>
                  <a:r>
                    <a:rPr lang="en-GB" sz="900" dirty="0">
                      <a:latin typeface="Arial" panose="020B0604020202020204" pitchFamily="34" charset="0"/>
                    </a:rPr>
                    <a:t>44.64 million euro (</a:t>
                  </a:r>
                  <a:r>
                    <a:rPr lang="en-GB" sz="900" dirty="0" err="1">
                      <a:latin typeface="Arial" panose="020B0604020202020204" pitchFamily="34" charset="0"/>
                    </a:rPr>
                    <a:t>MoES</a:t>
                  </a:r>
                  <a:r>
                    <a:rPr lang="en-GB" sz="900" dirty="0">
                      <a:latin typeface="Arial" panose="020B0604020202020204" pitchFamily="34" charset="0"/>
                    </a:rPr>
                    <a:t>, SF)</a:t>
                  </a:r>
                </a:p>
              </p:txBody>
            </p:sp>
            <p:sp>
              <p:nvSpPr>
                <p:cNvPr id="48" name="Rounded Rectangle 47"/>
                <p:cNvSpPr/>
                <p:nvPr/>
              </p:nvSpPr>
              <p:spPr>
                <a:xfrm>
                  <a:off x="4178054" y="1278851"/>
                  <a:ext cx="1545405" cy="5994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en-GB" sz="900" dirty="0">
                      <a:latin typeface="Arial" panose="020B0604020202020204" pitchFamily="34" charset="0"/>
                    </a:rPr>
                    <a:t>Infrastructure development in colleges in STEM fields 14.2 million euro (</a:t>
                  </a:r>
                  <a:r>
                    <a:rPr lang="en-GB" sz="900" dirty="0" err="1">
                      <a:latin typeface="Arial" panose="020B0604020202020204" pitchFamily="34" charset="0"/>
                    </a:rPr>
                    <a:t>MoES</a:t>
                  </a:r>
                  <a:r>
                    <a:rPr lang="en-GB" sz="900" dirty="0">
                      <a:latin typeface="Arial" panose="020B0604020202020204" pitchFamily="34" charset="0"/>
                    </a:rPr>
                    <a:t>, SF)</a:t>
                  </a:r>
                </a:p>
              </p:txBody>
            </p:sp>
            <p:grpSp>
              <p:nvGrpSpPr>
                <p:cNvPr id="33827" name="Group 12"/>
                <p:cNvGrpSpPr>
                  <a:grpSpLocks/>
                </p:cNvGrpSpPr>
                <p:nvPr/>
              </p:nvGrpSpPr>
              <p:grpSpPr bwMode="auto">
                <a:xfrm>
                  <a:off x="-84878" y="605830"/>
                  <a:ext cx="9421904" cy="641503"/>
                  <a:chOff x="-84878" y="605830"/>
                  <a:chExt cx="9421904" cy="641503"/>
                </a:xfrm>
              </p:grpSpPr>
              <p:sp>
                <p:nvSpPr>
                  <p:cNvPr id="48164" name="Rounded Rectangle 49"/>
                  <p:cNvSpPr>
                    <a:spLocks noChangeArrowheads="1"/>
                  </p:cNvSpPr>
                  <p:nvPr/>
                </p:nvSpPr>
                <p:spPr bwMode="auto">
                  <a:xfrm>
                    <a:off x="-72625" y="605919"/>
                    <a:ext cx="9409651" cy="371686"/>
                  </a:xfrm>
                  <a:prstGeom prst="roundRect">
                    <a:avLst>
                      <a:gd name="adj" fmla="val 16667"/>
                    </a:avLst>
                  </a:prstGeom>
                  <a:solidFill>
                    <a:srgbClr val="009999"/>
                  </a:solidFill>
                  <a:ln w="9525">
                    <a:solidFill>
                      <a:srgbClr val="98B954"/>
                    </a:solidFill>
                    <a:round/>
                    <a:headEnd/>
                    <a:tailEnd/>
                  </a:ln>
                  <a:effectLst>
                    <a:outerShdw blurRad="63500" dist="23000" dir="5400000" rotWithShape="0">
                      <a:srgbClr val="000000">
                        <a:alpha val="34998"/>
                      </a:srgbClr>
                    </a:outerShdw>
                  </a:effectLst>
                </p:spPr>
                <p:txBody>
                  <a:bodyPr anchor="ctr"/>
                  <a:lstStyle/>
                  <a:p>
                    <a:pPr algn="ctr">
                      <a:lnSpc>
                        <a:spcPct val="107000"/>
                      </a:lnSpc>
                      <a:spcAft>
                        <a:spcPts val="800"/>
                      </a:spcAft>
                      <a:defRPr/>
                    </a:pPr>
                    <a:r>
                      <a:rPr lang="en-GB" sz="2000" b="1">
                        <a:solidFill>
                          <a:srgbClr val="FFFFFF"/>
                        </a:solidFill>
                        <a:latin typeface="Arial" charset="0"/>
                        <a:ea typeface="MS PGothic" charset="0"/>
                        <a:cs typeface="MS PGothic" charset="0"/>
                      </a:rPr>
                      <a:t>Latvian economic growth</a:t>
                    </a:r>
                    <a:endParaRPr lang="en-GB" sz="1400" b="1">
                      <a:solidFill>
                        <a:srgbClr val="FFFFFF"/>
                      </a:solidFill>
                      <a:latin typeface="Arial" charset="0"/>
                      <a:ea typeface="Calibri" charset="0"/>
                      <a:cs typeface="Arial" charset="0"/>
                    </a:endParaRPr>
                  </a:p>
                </p:txBody>
              </p:sp>
              <p:sp>
                <p:nvSpPr>
                  <p:cNvPr id="51" name="Right Arrow 50"/>
                  <p:cNvSpPr/>
                  <p:nvPr/>
                </p:nvSpPr>
                <p:spPr>
                  <a:xfrm>
                    <a:off x="-72625" y="644886"/>
                    <a:ext cx="2066530" cy="322229"/>
                  </a:xfrm>
                  <a:prstGeom prst="rightArrow">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en-GB" altLang="lv-LV" sz="1600" b="1">
                        <a:solidFill>
                          <a:srgbClr val="FFFFFF"/>
                        </a:solidFill>
                        <a:latin typeface="Arial" charset="0"/>
                        <a:ea typeface="MS PGothic" pitchFamily="34" charset="-128"/>
                      </a:rPr>
                      <a:t>SCIENCE</a:t>
                    </a:r>
                    <a:endParaRPr lang="en-GB" altLang="lv-LV" sz="1100" b="1">
                      <a:solidFill>
                        <a:srgbClr val="FFFFFF"/>
                      </a:solidFill>
                      <a:latin typeface="Arial" charset="0"/>
                      <a:ea typeface="Calibri" pitchFamily="34" charset="0"/>
                      <a:cs typeface="Arial" charset="0"/>
                    </a:endParaRPr>
                  </a:p>
                </p:txBody>
              </p:sp>
              <p:sp>
                <p:nvSpPr>
                  <p:cNvPr id="52" name="Left Arrow 51"/>
                  <p:cNvSpPr/>
                  <p:nvPr/>
                </p:nvSpPr>
                <p:spPr>
                  <a:xfrm>
                    <a:off x="7128372" y="644886"/>
                    <a:ext cx="2208654" cy="359696"/>
                  </a:xfrm>
                  <a:prstGeom prst="leftArrow">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en-GB" altLang="lv-LV" sz="1400" b="1">
                        <a:solidFill>
                          <a:srgbClr val="FFFFFF"/>
                        </a:solidFill>
                        <a:latin typeface="Arial" charset="0"/>
                        <a:ea typeface="MS PGothic" pitchFamily="34" charset="-128"/>
                      </a:rPr>
                      <a:t>BUSINESS</a:t>
                    </a:r>
                    <a:endParaRPr lang="en-GB" altLang="lv-LV" sz="1100" b="1">
                      <a:solidFill>
                        <a:srgbClr val="FFFFFF"/>
                      </a:solidFill>
                      <a:latin typeface="Arial" charset="0"/>
                      <a:ea typeface="Calibri" pitchFamily="34" charset="0"/>
                      <a:cs typeface="Arial" charset="0"/>
                    </a:endParaRPr>
                  </a:p>
                </p:txBody>
              </p:sp>
              <p:sp>
                <p:nvSpPr>
                  <p:cNvPr id="53" name="Up Arrow 52"/>
                  <p:cNvSpPr/>
                  <p:nvPr/>
                </p:nvSpPr>
                <p:spPr>
                  <a:xfrm>
                    <a:off x="4403494" y="863701"/>
                    <a:ext cx="432910" cy="176851"/>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ltLang="lv-LV">
                      <a:solidFill>
                        <a:srgbClr val="FFFFFF"/>
                      </a:solidFill>
                      <a:ea typeface="MS PGothic" pitchFamily="34" charset="-128"/>
                    </a:endParaRPr>
                  </a:p>
                </p:txBody>
              </p:sp>
              <p:sp>
                <p:nvSpPr>
                  <p:cNvPr id="54" name="Rounded Rectangle 53"/>
                  <p:cNvSpPr/>
                  <p:nvPr/>
                </p:nvSpPr>
                <p:spPr>
                  <a:xfrm>
                    <a:off x="-85694" y="1004582"/>
                    <a:ext cx="9409651" cy="242795"/>
                  </a:xfrm>
                  <a:prstGeom prst="roundRect">
                    <a:avLst/>
                  </a:prstGeom>
                  <a:solidFill>
                    <a:srgbClr val="0053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spcAft>
                        <a:spcPts val="800"/>
                      </a:spcAft>
                      <a:defRPr/>
                    </a:pPr>
                    <a:r>
                      <a:rPr lang="en-GB" altLang="lv-LV" sz="1600" b="1">
                        <a:solidFill>
                          <a:srgbClr val="FFFFFF"/>
                        </a:solidFill>
                        <a:latin typeface="Arial" charset="0"/>
                        <a:ea typeface="MS PGothic" pitchFamily="34" charset="-128"/>
                      </a:rPr>
                      <a:t>EDUCATION</a:t>
                    </a:r>
                    <a:endParaRPr lang="en-GB" altLang="lv-LV" sz="1100" b="1">
                      <a:solidFill>
                        <a:srgbClr val="FFFFFF"/>
                      </a:solidFill>
                      <a:latin typeface="Arial" charset="0"/>
                      <a:ea typeface="Calibri" pitchFamily="34" charset="0"/>
                      <a:cs typeface="Arial" charset="0"/>
                    </a:endParaRPr>
                  </a:p>
                </p:txBody>
              </p:sp>
            </p:grpSp>
          </p:grpSp>
        </p:grpSp>
      </p:grpSp>
      <p:sp>
        <p:nvSpPr>
          <p:cNvPr id="113" name="Rounded Rectangle 112"/>
          <p:cNvSpPr/>
          <p:nvPr/>
        </p:nvSpPr>
        <p:spPr>
          <a:xfrm>
            <a:off x="1524000" y="1327150"/>
            <a:ext cx="2255838" cy="319088"/>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defRPr/>
            </a:pPr>
            <a:r>
              <a:rPr lang="en-GB" altLang="lv-LV" sz="1000">
                <a:latin typeface="Arial" panose="020B0604020202020204" pitchFamily="34" charset="0"/>
              </a:rPr>
              <a:t>NRP (2014–2017) 26.96 million EUR. (IZM, SB) </a:t>
            </a:r>
          </a:p>
        </p:txBody>
      </p:sp>
      <p:sp>
        <p:nvSpPr>
          <p:cNvPr id="114" name="Rounded Rectangle 113"/>
          <p:cNvSpPr/>
          <p:nvPr/>
        </p:nvSpPr>
        <p:spPr>
          <a:xfrm rot="5400000">
            <a:off x="5981699" y="2171699"/>
            <a:ext cx="228602" cy="9144000"/>
          </a:xfrm>
          <a:prstGeom prst="roundRect">
            <a:avLst/>
          </a:prstGeom>
          <a:solidFill>
            <a:srgbClr val="228B9D"/>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en-GB" dirty="0"/>
              <a:t> </a:t>
            </a:r>
            <a:r>
              <a:rPr lang="en-GB" sz="1200" dirty="0">
                <a:solidFill>
                  <a:schemeClr val="bg1"/>
                </a:solidFill>
                <a:latin typeface="Arial" panose="020B0604020202020204" pitchFamily="34" charset="0"/>
              </a:rPr>
              <a:t>EDUCATION FUNDING</a:t>
            </a:r>
          </a:p>
        </p:txBody>
      </p:sp>
      <p:sp>
        <p:nvSpPr>
          <p:cNvPr id="116" name="Rounded Rectangle 115"/>
          <p:cNvSpPr/>
          <p:nvPr/>
        </p:nvSpPr>
        <p:spPr>
          <a:xfrm>
            <a:off x="1524000" y="5967414"/>
            <a:ext cx="2636838" cy="62547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ltLang="lv-LV" sz="900">
                <a:solidFill>
                  <a:srgbClr val="FFFFFF"/>
                </a:solidFill>
                <a:latin typeface="Arial" charset="0"/>
                <a:ea typeface="MS PGothic" pitchFamily="34" charset="-128"/>
              </a:rPr>
              <a:t>Reduction of HE study programme fragmentation, strengthening the capacity of HE academic personnel, improving the HE management 65.15 million euro (MoES, SF)</a:t>
            </a:r>
            <a:endParaRPr lang="en-GB" altLang="lv-LV" sz="900">
              <a:solidFill>
                <a:srgbClr val="FFFFFF"/>
              </a:solidFill>
              <a:latin typeface="Arial" charset="0"/>
              <a:ea typeface="MS PGothic" pitchFamily="34" charset="-128"/>
              <a:cs typeface="Arial" charset="0"/>
            </a:endParaRPr>
          </a:p>
        </p:txBody>
      </p:sp>
      <p:sp>
        <p:nvSpPr>
          <p:cNvPr id="109" name="Rounded Rectangle 108"/>
          <p:cNvSpPr/>
          <p:nvPr/>
        </p:nvSpPr>
        <p:spPr bwMode="auto">
          <a:xfrm>
            <a:off x="9061450" y="1782764"/>
            <a:ext cx="1606550" cy="60007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defRPr/>
            </a:pPr>
            <a:r>
              <a:rPr lang="en-GB" sz="1050" dirty="0">
                <a:solidFill>
                  <a:schemeClr val="tx1"/>
                </a:solidFill>
                <a:latin typeface="Arial" panose="020B0604020202020204" pitchFamily="34" charset="0"/>
              </a:rPr>
              <a:t>Training of the unemployed 24.90 million euro (</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sp>
        <p:nvSpPr>
          <p:cNvPr id="110" name="Rounded Rectangle 109"/>
          <p:cNvSpPr/>
          <p:nvPr/>
        </p:nvSpPr>
        <p:spPr bwMode="auto">
          <a:xfrm>
            <a:off x="7669214" y="2082800"/>
            <a:ext cx="1328737" cy="10937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900" dirty="0">
                <a:solidFill>
                  <a:schemeClr val="tx1"/>
                </a:solidFill>
                <a:latin typeface="Arial" panose="020B0604020202020204" pitchFamily="34" charset="0"/>
              </a:rPr>
              <a:t>Support for the creation of production infrastructure and purchasing equipment 81.75 million euro (</a:t>
            </a:r>
            <a:r>
              <a:rPr lang="en-GB" sz="900" dirty="0" err="1">
                <a:solidFill>
                  <a:schemeClr val="tx1"/>
                </a:solidFill>
                <a:latin typeface="Arial" panose="020B0604020202020204" pitchFamily="34" charset="0"/>
              </a:rPr>
              <a:t>MoE</a:t>
            </a:r>
            <a:r>
              <a:rPr lang="en-GB" sz="900" dirty="0">
                <a:solidFill>
                  <a:schemeClr val="tx1"/>
                </a:solidFill>
                <a:latin typeface="Arial" panose="020B0604020202020204" pitchFamily="34" charset="0"/>
              </a:rPr>
              <a:t>, SF)</a:t>
            </a:r>
          </a:p>
        </p:txBody>
      </p:sp>
      <p:sp>
        <p:nvSpPr>
          <p:cNvPr id="115" name="Rounded Rectangle 114"/>
          <p:cNvSpPr/>
          <p:nvPr/>
        </p:nvSpPr>
        <p:spPr bwMode="auto">
          <a:xfrm>
            <a:off x="6084889" y="984250"/>
            <a:ext cx="1482725" cy="9413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50" dirty="0">
                <a:solidFill>
                  <a:schemeClr val="tx1"/>
                </a:solidFill>
                <a:latin typeface="Arial" panose="020B0604020202020204" pitchFamily="34" charset="0"/>
              </a:rPr>
              <a:t>Facilitating access to funding 51 million  euro (</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sp>
        <p:nvSpPr>
          <p:cNvPr id="118" name="Rounded Rectangle 117"/>
          <p:cNvSpPr/>
          <p:nvPr/>
        </p:nvSpPr>
        <p:spPr bwMode="auto">
          <a:xfrm>
            <a:off x="6096001" y="2724151"/>
            <a:ext cx="1471613" cy="51117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50" dirty="0">
                <a:solidFill>
                  <a:schemeClr val="tx1"/>
                </a:solidFill>
                <a:latin typeface="Arial" panose="020B0604020202020204" pitchFamily="34" charset="0"/>
              </a:rPr>
              <a:t>Cluster programme 6.20 million euro (</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sp>
        <p:nvSpPr>
          <p:cNvPr id="119" name="Rounded Rectangle 118"/>
          <p:cNvSpPr/>
          <p:nvPr/>
        </p:nvSpPr>
        <p:spPr bwMode="auto">
          <a:xfrm>
            <a:off x="7667626" y="984251"/>
            <a:ext cx="1330325" cy="1033463"/>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altLang="lv-LV" sz="900">
                <a:solidFill>
                  <a:schemeClr val="tx1"/>
                </a:solidFill>
                <a:latin typeface="Arial" charset="0"/>
                <a:ea typeface="MS PGothic" pitchFamily="34" charset="-128"/>
              </a:rPr>
              <a:t>Public infrastructure facilitating business in regions 114.2 million euro (MoEPRD, SF)</a:t>
            </a:r>
            <a:endParaRPr lang="en-GB" altLang="lv-LV" sz="1000">
              <a:solidFill>
                <a:schemeClr val="tx1"/>
              </a:solidFill>
              <a:latin typeface="Arial" charset="0"/>
              <a:ea typeface="MS PGothic" pitchFamily="34" charset="-128"/>
            </a:endParaRPr>
          </a:p>
        </p:txBody>
      </p:sp>
      <p:sp>
        <p:nvSpPr>
          <p:cNvPr id="121" name="Rounded Rectangle 120"/>
          <p:cNvSpPr/>
          <p:nvPr/>
        </p:nvSpPr>
        <p:spPr bwMode="auto">
          <a:xfrm>
            <a:off x="7689850" y="3241676"/>
            <a:ext cx="1308100" cy="784225"/>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50" dirty="0">
                <a:solidFill>
                  <a:schemeClr val="tx1"/>
                </a:solidFill>
                <a:latin typeface="Arial" panose="020B0604020202020204" pitchFamily="34" charset="0"/>
              </a:rPr>
              <a:t>Territory revitalization 278.26 million euro (</a:t>
            </a:r>
            <a:r>
              <a:rPr lang="en-GB" sz="1050" dirty="0" err="1">
                <a:solidFill>
                  <a:schemeClr val="tx1"/>
                </a:solidFill>
                <a:latin typeface="Arial" panose="020B0604020202020204" pitchFamily="34" charset="0"/>
              </a:rPr>
              <a:t>MoEPRD</a:t>
            </a:r>
            <a:r>
              <a:rPr lang="en-GB" sz="1050" dirty="0">
                <a:solidFill>
                  <a:schemeClr val="tx1"/>
                </a:solidFill>
                <a:latin typeface="Arial" panose="020B0604020202020204" pitchFamily="34" charset="0"/>
              </a:rPr>
              <a:t>, SF</a:t>
            </a:r>
            <a:r>
              <a:rPr lang="en-GB" sz="1100" dirty="0">
                <a:solidFill>
                  <a:schemeClr val="tx1"/>
                </a:solidFill>
                <a:latin typeface="Arial" panose="020B0604020202020204" pitchFamily="34" charset="0"/>
              </a:rPr>
              <a:t>)</a:t>
            </a:r>
          </a:p>
        </p:txBody>
      </p:sp>
      <p:sp>
        <p:nvSpPr>
          <p:cNvPr id="122" name="Rounded Rectangle 121"/>
          <p:cNvSpPr/>
          <p:nvPr/>
        </p:nvSpPr>
        <p:spPr bwMode="auto">
          <a:xfrm>
            <a:off x="9061450" y="2474913"/>
            <a:ext cx="1606550" cy="723900"/>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00" dirty="0">
                <a:solidFill>
                  <a:schemeClr val="tx1"/>
                </a:solidFill>
                <a:latin typeface="Arial" panose="020B0604020202020204" pitchFamily="34" charset="0"/>
              </a:rPr>
              <a:t>Training the unemployed according to the labour market demand 96.4 million euro (</a:t>
            </a:r>
            <a:r>
              <a:rPr lang="en-GB" sz="1000" dirty="0" err="1">
                <a:solidFill>
                  <a:schemeClr val="tx1"/>
                </a:solidFill>
                <a:latin typeface="Arial" panose="020B0604020202020204" pitchFamily="34" charset="0"/>
              </a:rPr>
              <a:t>MoW</a:t>
            </a:r>
            <a:r>
              <a:rPr lang="en-GB" sz="1000" dirty="0">
                <a:solidFill>
                  <a:schemeClr val="tx1"/>
                </a:solidFill>
                <a:latin typeface="Arial" panose="020B0604020202020204" pitchFamily="34" charset="0"/>
              </a:rPr>
              <a:t>, SF)</a:t>
            </a:r>
          </a:p>
        </p:txBody>
      </p:sp>
      <p:sp>
        <p:nvSpPr>
          <p:cNvPr id="124" name="Rounded Rectangle 123"/>
          <p:cNvSpPr/>
          <p:nvPr/>
        </p:nvSpPr>
        <p:spPr>
          <a:xfrm rot="5400000">
            <a:off x="5912128" y="-4388124"/>
            <a:ext cx="367743" cy="9144001"/>
          </a:xfrm>
          <a:prstGeom prst="round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en-GB" dirty="0"/>
              <a:t> </a:t>
            </a:r>
            <a:r>
              <a:rPr lang="en-GB" sz="1400" dirty="0">
                <a:solidFill>
                  <a:schemeClr val="bg1"/>
                </a:solidFill>
                <a:latin typeface="Arial" panose="020B0604020202020204" pitchFamily="34" charset="0"/>
              </a:rPr>
              <a:t>HORIZON 2020</a:t>
            </a:r>
          </a:p>
        </p:txBody>
      </p:sp>
      <p:sp>
        <p:nvSpPr>
          <p:cNvPr id="125" name="Rounded Rectangle 124"/>
          <p:cNvSpPr/>
          <p:nvPr/>
        </p:nvSpPr>
        <p:spPr bwMode="auto">
          <a:xfrm>
            <a:off x="3879851" y="3797301"/>
            <a:ext cx="2112963" cy="893763"/>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en-GB" sz="1050" dirty="0">
                <a:solidFill>
                  <a:schemeClr val="tx1"/>
                </a:solidFill>
                <a:latin typeface="Arial" panose="020B0604020202020204" pitchFamily="34" charset="0"/>
              </a:rPr>
              <a:t>Cooperation between research and agricultural and forestry sectors</a:t>
            </a:r>
          </a:p>
          <a:p>
            <a:pPr algn="ctr">
              <a:lnSpc>
                <a:spcPct val="107000"/>
              </a:lnSpc>
              <a:defRPr/>
            </a:pPr>
            <a:r>
              <a:rPr lang="en-GB" sz="1050" dirty="0">
                <a:solidFill>
                  <a:schemeClr val="tx1"/>
                </a:solidFill>
                <a:latin typeface="Arial" panose="020B0604020202020204" pitchFamily="34" charset="0"/>
              </a:rPr>
              <a:t>2.2 million euro (</a:t>
            </a:r>
            <a:r>
              <a:rPr lang="en-GB" sz="1050" dirty="0" err="1">
                <a:solidFill>
                  <a:schemeClr val="tx1"/>
                </a:solidFill>
                <a:latin typeface="Arial" panose="020B0604020202020204" pitchFamily="34" charset="0"/>
              </a:rPr>
              <a:t>MoA</a:t>
            </a:r>
            <a:r>
              <a:rPr lang="en-GB" sz="1050" dirty="0">
                <a:solidFill>
                  <a:schemeClr val="tx1"/>
                </a:solidFill>
                <a:latin typeface="Arial" panose="020B0604020202020204" pitchFamily="34" charset="0"/>
              </a:rPr>
              <a:t>, EAFRD) </a:t>
            </a:r>
          </a:p>
        </p:txBody>
      </p:sp>
      <p:sp>
        <p:nvSpPr>
          <p:cNvPr id="126" name="Rounded Rectangle 125"/>
          <p:cNvSpPr/>
          <p:nvPr/>
        </p:nvSpPr>
        <p:spPr bwMode="auto">
          <a:xfrm>
            <a:off x="3902076" y="3027363"/>
            <a:ext cx="2074863" cy="715962"/>
          </a:xfrm>
          <a:prstGeom prst="roundRect">
            <a:avLst/>
          </a:prstGeom>
          <a:solidFill>
            <a:schemeClr val="accent3">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lnSpc>
                <a:spcPct val="107000"/>
              </a:lnSpc>
              <a:defRPr/>
            </a:pPr>
            <a:r>
              <a:rPr lang="en-GB" sz="1050" dirty="0">
                <a:solidFill>
                  <a:schemeClr val="tx1"/>
                </a:solidFill>
                <a:latin typeface="Arial" panose="020B0604020202020204" pitchFamily="34" charset="0"/>
              </a:rPr>
              <a:t>Knowledge transfer to farmers and people responsible for the management of forests 17.1 million euro (</a:t>
            </a:r>
            <a:r>
              <a:rPr lang="en-GB" sz="1050" dirty="0" err="1">
                <a:solidFill>
                  <a:schemeClr val="tx1"/>
                </a:solidFill>
                <a:latin typeface="Arial" panose="020B0604020202020204" pitchFamily="34" charset="0"/>
              </a:rPr>
              <a:t>MoA</a:t>
            </a:r>
            <a:r>
              <a:rPr lang="en-GB" sz="1050" dirty="0">
                <a:solidFill>
                  <a:schemeClr val="tx1"/>
                </a:solidFill>
                <a:latin typeface="Arial" panose="020B0604020202020204" pitchFamily="34" charset="0"/>
              </a:rPr>
              <a:t>, EAFRD) </a:t>
            </a:r>
          </a:p>
        </p:txBody>
      </p:sp>
      <p:sp>
        <p:nvSpPr>
          <p:cNvPr id="127" name="Rounded Rectangle 126"/>
          <p:cNvSpPr/>
          <p:nvPr/>
        </p:nvSpPr>
        <p:spPr>
          <a:xfrm rot="5400000">
            <a:off x="5141847" y="-884578"/>
            <a:ext cx="477077" cy="3001618"/>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en-GB" dirty="0"/>
              <a:t> </a:t>
            </a:r>
            <a:r>
              <a:rPr lang="en-GB" sz="1050" dirty="0">
                <a:solidFill>
                  <a:schemeClr val="bg1"/>
                </a:solidFill>
                <a:latin typeface="Arial" panose="020B0604020202020204" pitchFamily="34" charset="0"/>
              </a:rPr>
              <a:t>Corporate income tax allowances for research and development costs</a:t>
            </a:r>
            <a:endParaRPr lang="en-GB" sz="105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57" name="Rounded Rectangle 56"/>
          <p:cNvSpPr/>
          <p:nvPr/>
        </p:nvSpPr>
        <p:spPr>
          <a:xfrm>
            <a:off x="1524001" y="928689"/>
            <a:ext cx="2276475" cy="338137"/>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defRPr/>
            </a:pPr>
            <a:r>
              <a:rPr lang="en-GB" altLang="lv-LV" sz="1000">
                <a:latin typeface="Arial" panose="020B0604020202020204" pitchFamily="34" charset="0"/>
              </a:rPr>
              <a:t>FLP (2014–2017) 20.76 million EUR (IZM, SB)</a:t>
            </a:r>
          </a:p>
        </p:txBody>
      </p:sp>
      <p:sp>
        <p:nvSpPr>
          <p:cNvPr id="79" name="Rounded Rectangle 78"/>
          <p:cNvSpPr/>
          <p:nvPr/>
        </p:nvSpPr>
        <p:spPr>
          <a:xfrm rot="5400000">
            <a:off x="8575811" y="-1247361"/>
            <a:ext cx="477080" cy="3707298"/>
          </a:xfrm>
          <a:prstGeom prst="roundRect">
            <a:avLst/>
          </a:prstGeom>
          <a:solidFill>
            <a:srgbClr val="F68D36"/>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en-GB" sz="1050" dirty="0">
                <a:solidFill>
                  <a:schemeClr val="bg1"/>
                </a:solidFill>
                <a:latin typeface="Arial" panose="020B0604020202020204" pitchFamily="34" charset="0"/>
              </a:rPr>
              <a:t> Corporate income tax allowances for stimulating production when purchasing new production equipment </a:t>
            </a:r>
          </a:p>
        </p:txBody>
      </p:sp>
      <p:sp>
        <p:nvSpPr>
          <p:cNvPr id="83" name="Rounded Rectangle 82"/>
          <p:cNvSpPr/>
          <p:nvPr/>
        </p:nvSpPr>
        <p:spPr bwMode="auto">
          <a:xfrm>
            <a:off x="9061451" y="984250"/>
            <a:ext cx="1616075" cy="72548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50" dirty="0">
                <a:solidFill>
                  <a:schemeClr val="tx1"/>
                </a:solidFill>
                <a:latin typeface="Arial" panose="020B0604020202020204" pitchFamily="34" charset="0"/>
              </a:rPr>
              <a:t>Reuse of public data 151.54 million euro (</a:t>
            </a:r>
            <a:r>
              <a:rPr lang="en-GB" sz="1050" dirty="0" err="1">
                <a:solidFill>
                  <a:schemeClr val="tx1"/>
                </a:solidFill>
                <a:latin typeface="Arial" panose="020B0604020202020204" pitchFamily="34" charset="0"/>
              </a:rPr>
              <a:t>MoEPRD</a:t>
            </a:r>
            <a:r>
              <a:rPr lang="en-GB" sz="1050" dirty="0">
                <a:solidFill>
                  <a:schemeClr val="tx1"/>
                </a:solidFill>
                <a:latin typeface="Arial" panose="020B0604020202020204" pitchFamily="34" charset="0"/>
              </a:rPr>
              <a:t>, SF)</a:t>
            </a:r>
          </a:p>
        </p:txBody>
      </p:sp>
      <p:sp>
        <p:nvSpPr>
          <p:cNvPr id="80" name="Rounded Rectangle 79"/>
          <p:cNvSpPr/>
          <p:nvPr/>
        </p:nvSpPr>
        <p:spPr bwMode="auto">
          <a:xfrm>
            <a:off x="9061451" y="3259138"/>
            <a:ext cx="1616075" cy="63341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850" dirty="0">
                <a:solidFill>
                  <a:schemeClr val="tx1"/>
                </a:solidFill>
                <a:latin typeface="Arial" panose="020B0604020202020204" pitchFamily="34" charset="0"/>
              </a:rPr>
              <a:t>Improving the professional competence of employed persons 27.03 million euro (</a:t>
            </a:r>
            <a:r>
              <a:rPr lang="en-GB" sz="850" dirty="0" err="1">
                <a:solidFill>
                  <a:schemeClr val="tx1"/>
                </a:solidFill>
                <a:latin typeface="Arial" panose="020B0604020202020204" pitchFamily="34" charset="0"/>
              </a:rPr>
              <a:t>MoES</a:t>
            </a:r>
            <a:r>
              <a:rPr lang="en-GB" sz="850" dirty="0">
                <a:solidFill>
                  <a:schemeClr val="tx1"/>
                </a:solidFill>
                <a:latin typeface="Arial" panose="020B0604020202020204" pitchFamily="34" charset="0"/>
              </a:rPr>
              <a:t>, SF)</a:t>
            </a:r>
          </a:p>
        </p:txBody>
      </p:sp>
      <p:sp>
        <p:nvSpPr>
          <p:cNvPr id="82" name="Rounded Rectangle 81"/>
          <p:cNvSpPr/>
          <p:nvPr/>
        </p:nvSpPr>
        <p:spPr bwMode="auto">
          <a:xfrm>
            <a:off x="7223126" y="5953125"/>
            <a:ext cx="1712913" cy="63658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107000"/>
              </a:lnSpc>
              <a:defRPr/>
            </a:pPr>
            <a:r>
              <a:rPr lang="en-GB" sz="900" dirty="0">
                <a:latin typeface="Arial" panose="020B0604020202020204" pitchFamily="34" charset="0"/>
              </a:rPr>
              <a:t>Education based in the work environment, practical training in vocational education 21.93 million euro (</a:t>
            </a:r>
            <a:r>
              <a:rPr lang="en-GB" sz="900" dirty="0" err="1">
                <a:latin typeface="Arial" panose="020B0604020202020204" pitchFamily="34" charset="0"/>
              </a:rPr>
              <a:t>MoES</a:t>
            </a:r>
            <a:r>
              <a:rPr lang="en-GB" sz="900" dirty="0">
                <a:latin typeface="Arial" panose="020B0604020202020204" pitchFamily="34" charset="0"/>
              </a:rPr>
              <a:t>, SF)</a:t>
            </a:r>
          </a:p>
        </p:txBody>
      </p:sp>
      <p:sp>
        <p:nvSpPr>
          <p:cNvPr id="48150" name="Rounded Rectangle 71"/>
          <p:cNvSpPr>
            <a:spLocks noChangeArrowheads="1"/>
          </p:cNvSpPr>
          <p:nvPr/>
        </p:nvSpPr>
        <p:spPr bwMode="auto">
          <a:xfrm>
            <a:off x="1512888" y="384176"/>
            <a:ext cx="2222501" cy="466725"/>
          </a:xfrm>
          <a:prstGeom prst="roundRect">
            <a:avLst>
              <a:gd name="adj" fmla="val 16667"/>
            </a:avLst>
          </a:prstGeom>
          <a:solidFill>
            <a:srgbClr val="558ED5"/>
          </a:solidFill>
          <a:ln w="9525">
            <a:solidFill>
              <a:srgbClr val="4A7EBB"/>
            </a:solidFill>
            <a:round/>
            <a:headEnd/>
            <a:tailEnd/>
          </a:ln>
          <a:effectLst>
            <a:outerShdw blurRad="63500" dist="20000" dir="5400000" rotWithShape="0">
              <a:srgbClr val="000000">
                <a:alpha val="37999"/>
              </a:srgbClr>
            </a:outerShdw>
          </a:effectLst>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lnSpc>
                <a:spcPct val="107000"/>
              </a:lnSpc>
              <a:spcAft>
                <a:spcPts val="800"/>
              </a:spcAft>
              <a:defRPr/>
            </a:pPr>
            <a:r>
              <a:rPr lang="en-GB" altLang="lv-LV" sz="900">
                <a:solidFill>
                  <a:schemeClr val="bg1"/>
                </a:solidFill>
                <a:latin typeface="Arial" panose="020B0604020202020204" pitchFamily="34" charset="0"/>
              </a:rPr>
              <a:t>Participation in the EU research and technology development programmes (2014–2017) 5.72 million euro (MoES, NB)</a:t>
            </a:r>
          </a:p>
        </p:txBody>
      </p:sp>
      <p:sp>
        <p:nvSpPr>
          <p:cNvPr id="58" name="Rounded Rectangle 57"/>
          <p:cNvSpPr/>
          <p:nvPr/>
        </p:nvSpPr>
        <p:spPr bwMode="auto">
          <a:xfrm>
            <a:off x="6084889" y="1965325"/>
            <a:ext cx="1482725" cy="693738"/>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GB" sz="1050" dirty="0">
                <a:solidFill>
                  <a:schemeClr val="tx1"/>
                </a:solidFill>
                <a:latin typeface="Arial" panose="020B0604020202020204" pitchFamily="34" charset="0"/>
              </a:rPr>
              <a:t>High-growth enterprises	</a:t>
            </a:r>
          </a:p>
          <a:p>
            <a:pPr algn="ctr">
              <a:defRPr/>
            </a:pPr>
            <a:r>
              <a:rPr lang="en-GB" sz="1050" dirty="0">
                <a:solidFill>
                  <a:schemeClr val="tx1"/>
                </a:solidFill>
                <a:latin typeface="Arial" panose="020B0604020202020204" pitchFamily="34" charset="0"/>
              </a:rPr>
              <a:t>75 million euro</a:t>
            </a:r>
          </a:p>
          <a:p>
            <a:pPr algn="ctr">
              <a:defRPr/>
            </a:pPr>
            <a:r>
              <a:rPr lang="en-GB" sz="1050" dirty="0">
                <a:solidFill>
                  <a:schemeClr val="tx1"/>
                </a:solidFill>
                <a:latin typeface="Arial" panose="020B0604020202020204" pitchFamily="34" charset="0"/>
              </a:rPr>
              <a:t>(</a:t>
            </a:r>
            <a:r>
              <a:rPr lang="en-GB" sz="1050" dirty="0" err="1">
                <a:solidFill>
                  <a:schemeClr val="tx1"/>
                </a:solidFill>
                <a:latin typeface="Arial" panose="020B0604020202020204" pitchFamily="34" charset="0"/>
              </a:rPr>
              <a:t>MoE</a:t>
            </a:r>
            <a:r>
              <a:rPr lang="en-GB" sz="1050" dirty="0">
                <a:solidFill>
                  <a:schemeClr val="tx1"/>
                </a:solidFill>
                <a:latin typeface="Arial" panose="020B0604020202020204" pitchFamily="34" charset="0"/>
              </a:rPr>
              <a:t>, SF)</a:t>
            </a:r>
          </a:p>
        </p:txBody>
      </p:sp>
      <p:sp>
        <p:nvSpPr>
          <p:cNvPr id="59" name="Rounded Rectangle 58"/>
          <p:cNvSpPr/>
          <p:nvPr/>
        </p:nvSpPr>
        <p:spPr bwMode="auto">
          <a:xfrm>
            <a:off x="9061451" y="3967163"/>
            <a:ext cx="1616075" cy="709612"/>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lnSpc>
                <a:spcPct val="107000"/>
              </a:lnSpc>
              <a:spcAft>
                <a:spcPts val="800"/>
              </a:spcAft>
              <a:defRPr/>
            </a:pPr>
            <a:r>
              <a:rPr lang="en-GB" sz="1050" dirty="0">
                <a:solidFill>
                  <a:schemeClr val="tx1"/>
                </a:solidFill>
                <a:latin typeface="Arial" panose="020B0604020202020204" pitchFamily="34" charset="0"/>
              </a:rPr>
              <a:t>Labour market preventive reorganization system 1.99 million euro (</a:t>
            </a:r>
            <a:r>
              <a:rPr lang="en-GB" sz="1050" dirty="0" err="1">
                <a:solidFill>
                  <a:schemeClr val="tx1"/>
                </a:solidFill>
                <a:latin typeface="Arial" panose="020B0604020202020204" pitchFamily="34" charset="0"/>
              </a:rPr>
              <a:t>MoW</a:t>
            </a:r>
            <a:r>
              <a:rPr lang="en-GB" sz="1050" dirty="0">
                <a:solidFill>
                  <a:schemeClr val="tx1"/>
                </a:solidFill>
                <a:latin typeface="Arial" panose="020B0604020202020204" pitchFamily="34" charset="0"/>
              </a:rPr>
              <a:t>, SF)</a:t>
            </a:r>
          </a:p>
        </p:txBody>
      </p:sp>
      <p:sp>
        <p:nvSpPr>
          <p:cNvPr id="60" name="Rounded Rectangle 59"/>
          <p:cNvSpPr/>
          <p:nvPr/>
        </p:nvSpPr>
        <p:spPr>
          <a:xfrm rot="5400000">
            <a:off x="4707563" y="3915844"/>
            <a:ext cx="477077" cy="2133051"/>
          </a:xfrm>
          <a:prstGeom prst="roundRect">
            <a:avLst/>
          </a:prstGeom>
          <a:solidFill>
            <a:schemeClr val="accent3">
              <a:lumMod val="75000"/>
            </a:schemeClr>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en-GB" dirty="0"/>
              <a:t> </a:t>
            </a:r>
            <a:r>
              <a:rPr lang="en-GB" sz="1100" b="1" dirty="0">
                <a:solidFill>
                  <a:schemeClr val="bg1"/>
                </a:solidFill>
                <a:latin typeface="Arial" panose="020B0604020202020204" pitchFamily="34" charset="0"/>
              </a:rPr>
              <a:t>Strengthening the capacity for innovation</a:t>
            </a:r>
            <a:endParaRPr lang="en-GB" sz="11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8154" name="Rounded Rectangle 72"/>
          <p:cNvSpPr>
            <a:spLocks noChangeArrowheads="1"/>
          </p:cNvSpPr>
          <p:nvPr/>
        </p:nvSpPr>
        <p:spPr bwMode="auto">
          <a:xfrm>
            <a:off x="1512887" y="4743451"/>
            <a:ext cx="2287588" cy="466725"/>
          </a:xfrm>
          <a:prstGeom prst="roundRect">
            <a:avLst>
              <a:gd name="adj" fmla="val 16667"/>
            </a:avLst>
          </a:prstGeom>
          <a:solidFill>
            <a:srgbClr val="558ED5"/>
          </a:solidFill>
          <a:ln w="9525">
            <a:solidFill>
              <a:srgbClr val="4A7EBB"/>
            </a:solidFill>
            <a:round/>
            <a:headEnd/>
            <a:tailEnd/>
          </a:ln>
          <a:effectLst>
            <a:outerShdw blurRad="63500" dist="20000" dir="5400000" rotWithShape="0">
              <a:srgbClr val="000000">
                <a:alpha val="37999"/>
              </a:srgbClr>
            </a:outerShdw>
          </a:effectLst>
        </p:spPr>
        <p:txBody>
          <a:bodyPr anchor="ctr"/>
          <a:lstStyle/>
          <a:p>
            <a:pPr algn="ctr">
              <a:lnSpc>
                <a:spcPct val="107000"/>
              </a:lnSpc>
              <a:spcAft>
                <a:spcPts val="800"/>
              </a:spcAft>
              <a:defRPr/>
            </a:pPr>
            <a:r>
              <a:rPr lang="en-GB" sz="1100" b="1">
                <a:solidFill>
                  <a:schemeClr val="bg1"/>
                </a:solidFill>
                <a:latin typeface="Arial" charset="0"/>
                <a:ea typeface="MS PGothic" charset="0"/>
                <a:cs typeface="MS PGothic" charset="0"/>
              </a:rPr>
              <a:t>Increasing the scientific competitiveness</a:t>
            </a:r>
            <a:endParaRPr lang="en-GB" sz="1100" b="1">
              <a:solidFill>
                <a:schemeClr val="bg1"/>
              </a:solidFill>
              <a:latin typeface="Arial" charset="0"/>
              <a:ea typeface="Calibri" charset="0"/>
              <a:cs typeface="Arial" charset="0"/>
            </a:endParaRPr>
          </a:p>
        </p:txBody>
      </p:sp>
      <p:sp>
        <p:nvSpPr>
          <p:cNvPr id="77" name="Rounded Rectangle 76"/>
          <p:cNvSpPr/>
          <p:nvPr/>
        </p:nvSpPr>
        <p:spPr>
          <a:xfrm rot="5400000">
            <a:off x="8137507" y="2692460"/>
            <a:ext cx="477080" cy="4560094"/>
          </a:xfrm>
          <a:prstGeom prst="roundRect">
            <a:avLst/>
          </a:prstGeom>
          <a:solidFill>
            <a:srgbClr val="F68D36"/>
          </a:solidFill>
        </p:spPr>
        <p:style>
          <a:lnRef idx="1">
            <a:schemeClr val="accent1"/>
          </a:lnRef>
          <a:fillRef idx="2">
            <a:schemeClr val="accent1"/>
          </a:fillRef>
          <a:effectRef idx="1">
            <a:schemeClr val="accent1"/>
          </a:effectRef>
          <a:fontRef idx="minor">
            <a:schemeClr val="dk1"/>
          </a:fontRef>
        </p:style>
        <p:txBody>
          <a:bodyPr vert="vert270" anchor="ctr"/>
          <a:lstStyle/>
          <a:p>
            <a:pPr algn="ctr">
              <a:lnSpc>
                <a:spcPct val="107000"/>
              </a:lnSpc>
              <a:spcAft>
                <a:spcPts val="800"/>
              </a:spcAft>
              <a:defRPr/>
            </a:pPr>
            <a:r>
              <a:rPr lang="en-GB" dirty="0"/>
              <a:t> </a:t>
            </a:r>
            <a:r>
              <a:rPr lang="en-GB" sz="1100" b="1" dirty="0">
                <a:solidFill>
                  <a:schemeClr val="bg1"/>
                </a:solidFill>
                <a:latin typeface="Arial" panose="020B0604020202020204" pitchFamily="34" charset="0"/>
              </a:rPr>
              <a:t>Increasing the business competitiveness </a:t>
            </a:r>
            <a:endParaRPr lang="en-GB" sz="11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64052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613" y="457185"/>
            <a:ext cx="8128000" cy="1036642"/>
          </a:xfrm>
        </p:spPr>
        <p:txBody>
          <a:bodyPr>
            <a:normAutofit/>
          </a:bodyPr>
          <a:lstStyle/>
          <a:p>
            <a:r>
              <a:rPr lang="lv-LV" altLang="lv-LV" sz="2800" dirty="0" err="1" smtClean="0">
                <a:ea typeface="MS PGothic" panose="020B0600070205080204" pitchFamily="34" charset="-128"/>
              </a:rPr>
              <a:t>Priorities</a:t>
            </a:r>
            <a:r>
              <a:rPr lang="lv-LV" altLang="lv-LV" sz="2800" dirty="0" smtClean="0">
                <a:ea typeface="MS PGothic" panose="020B0600070205080204" pitchFamily="34" charset="-128"/>
              </a:rPr>
              <a:t> </a:t>
            </a:r>
            <a:r>
              <a:rPr lang="lv-LV" altLang="lv-LV" sz="2800" dirty="0" err="1" smtClean="0">
                <a:ea typeface="MS PGothic" panose="020B0600070205080204" pitchFamily="34" charset="-128"/>
              </a:rPr>
              <a:t>Yerevan</a:t>
            </a:r>
            <a:r>
              <a:rPr lang="lv-LV" altLang="lv-LV" sz="2800" dirty="0" smtClean="0">
                <a:ea typeface="MS PGothic" panose="020B0600070205080204" pitchFamily="34" charset="-128"/>
              </a:rPr>
              <a:t> </a:t>
            </a:r>
            <a:r>
              <a:rPr lang="lv-LV" altLang="lv-LV" sz="2800" dirty="0" err="1">
                <a:ea typeface="MS PGothic" panose="020B0600070205080204" pitchFamily="34" charset="-128"/>
              </a:rPr>
              <a:t>Ministerial</a:t>
            </a:r>
            <a:r>
              <a:rPr lang="lv-LV" altLang="lv-LV" sz="2800" dirty="0">
                <a:ea typeface="MS PGothic" panose="020B0600070205080204" pitchFamily="34" charset="-128"/>
              </a:rPr>
              <a:t> </a:t>
            </a:r>
            <a:r>
              <a:rPr lang="lv-LV" altLang="lv-LV" sz="2800" dirty="0" err="1">
                <a:ea typeface="MS PGothic" panose="020B0600070205080204" pitchFamily="34" charset="-128"/>
              </a:rPr>
              <a:t>Communique</a:t>
            </a:r>
            <a:endParaRPr lang="lv-LV" sz="2800" dirty="0"/>
          </a:p>
        </p:txBody>
      </p:sp>
      <p:sp>
        <p:nvSpPr>
          <p:cNvPr id="3" name="Content Placeholder 2"/>
          <p:cNvSpPr>
            <a:spLocks noGrp="1"/>
          </p:cNvSpPr>
          <p:nvPr>
            <p:ph idx="1"/>
          </p:nvPr>
        </p:nvSpPr>
        <p:spPr>
          <a:xfrm>
            <a:off x="1277870" y="2103427"/>
            <a:ext cx="10449059" cy="4373573"/>
          </a:xfrm>
        </p:spPr>
        <p:txBody>
          <a:bodyPr>
            <a:normAutofit/>
          </a:bodyPr>
          <a:lstStyle/>
          <a:p>
            <a:r>
              <a:rPr lang="en-US" sz="2800" dirty="0" smtClean="0"/>
              <a:t>Enhancing </a:t>
            </a:r>
            <a:r>
              <a:rPr lang="en-US" sz="2800" dirty="0"/>
              <a:t>the quality and relevance</a:t>
            </a:r>
            <a:r>
              <a:rPr lang="lv-LV" sz="2800" dirty="0"/>
              <a:t> </a:t>
            </a:r>
            <a:r>
              <a:rPr lang="lv-LV" sz="2800" dirty="0" err="1"/>
              <a:t>of</a:t>
            </a:r>
            <a:r>
              <a:rPr lang="lv-LV" sz="2800" dirty="0"/>
              <a:t> </a:t>
            </a:r>
            <a:r>
              <a:rPr lang="en-US" sz="2800" dirty="0"/>
              <a:t>learning and teaching</a:t>
            </a:r>
            <a:r>
              <a:rPr lang="lv-LV" sz="2800" dirty="0"/>
              <a:t>;</a:t>
            </a:r>
          </a:p>
          <a:p>
            <a:r>
              <a:rPr lang="en-US" sz="2800" dirty="0"/>
              <a:t>Fostering the employability of graduates throughout their</a:t>
            </a:r>
            <a:r>
              <a:rPr lang="lv-LV" sz="2800" dirty="0"/>
              <a:t> w</a:t>
            </a:r>
            <a:r>
              <a:rPr lang="en-US" sz="2800" dirty="0" err="1"/>
              <a:t>orking</a:t>
            </a:r>
            <a:r>
              <a:rPr lang="en-US" sz="2800" dirty="0"/>
              <a:t> lives</a:t>
            </a:r>
            <a:r>
              <a:rPr lang="lv-LV" sz="2800" dirty="0"/>
              <a:t>;</a:t>
            </a:r>
          </a:p>
          <a:p>
            <a:r>
              <a:rPr lang="en-US" sz="2800" dirty="0"/>
              <a:t>Making</a:t>
            </a:r>
            <a:r>
              <a:rPr lang="lv-LV" sz="2800" dirty="0"/>
              <a:t> </a:t>
            </a:r>
            <a:r>
              <a:rPr lang="lv-LV" sz="2800" dirty="0" err="1"/>
              <a:t>the</a:t>
            </a:r>
            <a:r>
              <a:rPr lang="lv-LV" sz="2800" dirty="0"/>
              <a:t> </a:t>
            </a:r>
            <a:r>
              <a:rPr lang="en-US" sz="2800" dirty="0"/>
              <a:t>systems more inclusive</a:t>
            </a:r>
            <a:r>
              <a:rPr lang="lv-LV" sz="2800" dirty="0"/>
              <a:t>;</a:t>
            </a:r>
          </a:p>
          <a:p>
            <a:r>
              <a:rPr lang="lv-LV" sz="2800" dirty="0" err="1"/>
              <a:t>Implementing</a:t>
            </a:r>
            <a:r>
              <a:rPr lang="lv-LV" sz="2800" dirty="0"/>
              <a:t> </a:t>
            </a:r>
            <a:r>
              <a:rPr lang="lv-LV" sz="2800" dirty="0" err="1"/>
              <a:t>agreed</a:t>
            </a:r>
            <a:r>
              <a:rPr lang="lv-LV" sz="2800" dirty="0"/>
              <a:t> </a:t>
            </a:r>
            <a:r>
              <a:rPr lang="lv-LV" sz="2800" dirty="0" err="1"/>
              <a:t>structural</a:t>
            </a:r>
            <a:r>
              <a:rPr lang="lv-LV" sz="2800" dirty="0"/>
              <a:t> </a:t>
            </a:r>
            <a:r>
              <a:rPr lang="lv-LV" sz="2800" dirty="0" err="1" smtClean="0"/>
              <a:t>reforms</a:t>
            </a:r>
            <a:r>
              <a:rPr lang="lv-LV" sz="2800" dirty="0"/>
              <a:t>.</a:t>
            </a:r>
            <a:endParaRPr lang="lv-LV" sz="2800" dirty="0"/>
          </a:p>
          <a:p>
            <a:endParaRPr lang="lv-LV" sz="2800"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Tree>
    <p:extLst>
      <p:ext uri="{BB962C8B-B14F-4D97-AF65-F5344CB8AC3E}">
        <p14:creationId xmlns:p14="http://schemas.microsoft.com/office/powerpoint/2010/main" val="127572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883694" y="481012"/>
            <a:ext cx="8495506" cy="1862138"/>
          </a:xfrm>
        </p:spPr>
        <p:txBody>
          <a:bodyPr>
            <a:noAutofit/>
          </a:bodyPr>
          <a:lstStyle/>
          <a:p>
            <a:r>
              <a:rPr lang="lv-LV" altLang="lv-LV" sz="2800" dirty="0" err="1" smtClean="0">
                <a:latin typeface="Veranda"/>
                <a:ea typeface="MS PGothic" panose="020B0600070205080204" pitchFamily="34" charset="-128"/>
              </a:rPr>
              <a:t>Context</a:t>
            </a:r>
            <a:r>
              <a:rPr lang="lv-LV" altLang="lv-LV" sz="2800" dirty="0" smtClean="0">
                <a:latin typeface="Veranda"/>
                <a:ea typeface="MS PGothic" panose="020B0600070205080204" pitchFamily="34" charset="-128"/>
              </a:rPr>
              <a:t> </a:t>
            </a:r>
            <a:r>
              <a:rPr lang="lv-LV" altLang="lv-LV" sz="2800" dirty="0" err="1" smtClean="0">
                <a:latin typeface="Veranda"/>
                <a:ea typeface="MS PGothic" panose="020B0600070205080204" pitchFamily="34" charset="-128"/>
              </a:rPr>
              <a:t>of</a:t>
            </a:r>
            <a:r>
              <a:rPr lang="lv-LV" altLang="lv-LV" sz="2800" dirty="0" smtClean="0">
                <a:latin typeface="Veranda"/>
                <a:ea typeface="MS PGothic" panose="020B0600070205080204" pitchFamily="34" charset="-128"/>
              </a:rPr>
              <a:t> HE </a:t>
            </a:r>
            <a:r>
              <a:rPr lang="lv-LV" altLang="lv-LV" sz="2800" dirty="0" err="1" smtClean="0">
                <a:latin typeface="Veranda"/>
                <a:ea typeface="MS PGothic" panose="020B0600070205080204" pitchFamily="34" charset="-128"/>
              </a:rPr>
              <a:t>in</a:t>
            </a:r>
            <a:r>
              <a:rPr lang="lv-LV" altLang="lv-LV" sz="2800" dirty="0" smtClean="0">
                <a:latin typeface="Veranda"/>
                <a:ea typeface="MS PGothic" panose="020B0600070205080204" pitchFamily="34" charset="-128"/>
              </a:rPr>
              <a:t> Latvia</a:t>
            </a:r>
            <a:r>
              <a:rPr lang="en-US" altLang="lv-LV" sz="2800" dirty="0" smtClean="0">
                <a:latin typeface="Veranda"/>
                <a:ea typeface="MS PGothic" panose="020B0600070205080204" pitchFamily="34" charset="-128"/>
              </a:rPr>
              <a:t>: </a:t>
            </a:r>
            <a:r>
              <a:rPr lang="lv-LV" altLang="lv-LV" sz="2800" dirty="0" smtClean="0">
                <a:latin typeface="Veranda"/>
                <a:ea typeface="MS PGothic" panose="020B0600070205080204" pitchFamily="34" charset="-128"/>
              </a:rPr>
              <a:t/>
            </a:r>
            <a:br>
              <a:rPr lang="lv-LV" altLang="lv-LV" sz="2800" dirty="0" smtClean="0">
                <a:latin typeface="Veranda"/>
                <a:ea typeface="MS PGothic" panose="020B0600070205080204" pitchFamily="34" charset="-128"/>
              </a:rPr>
            </a:br>
            <a:r>
              <a:rPr lang="lv-LV" altLang="lv-LV" sz="2800" dirty="0" err="1">
                <a:latin typeface="Veranda"/>
                <a:ea typeface="MS PGothic" panose="020B0600070205080204" pitchFamily="34" charset="-128"/>
              </a:rPr>
              <a:t>P</a:t>
            </a:r>
            <a:r>
              <a:rPr lang="lv-LV" altLang="lv-LV" sz="2800" dirty="0" err="1" smtClean="0">
                <a:latin typeface="Veranda"/>
                <a:ea typeface="MS PGothic" panose="020B0600070205080204" pitchFamily="34" charset="-128"/>
              </a:rPr>
              <a:t>ublic</a:t>
            </a:r>
            <a:r>
              <a:rPr lang="lv-LV" altLang="lv-LV" sz="2800" dirty="0" smtClean="0">
                <a:latin typeface="Veranda"/>
                <a:ea typeface="MS PGothic" panose="020B0600070205080204" pitchFamily="34" charset="-128"/>
              </a:rPr>
              <a:t> </a:t>
            </a:r>
            <a:r>
              <a:rPr lang="lv-LV" altLang="lv-LV" sz="2800" dirty="0" err="1" smtClean="0">
                <a:latin typeface="Veranda"/>
                <a:ea typeface="MS PGothic" panose="020B0600070205080204" pitchFamily="34" charset="-128"/>
              </a:rPr>
              <a:t>investment</a:t>
            </a:r>
            <a:r>
              <a:rPr lang="lv-LV" altLang="lv-LV" sz="2800" dirty="0" smtClean="0">
                <a:latin typeface="Veranda"/>
                <a:ea typeface="MS PGothic" panose="020B0600070205080204" pitchFamily="34" charset="-128"/>
              </a:rPr>
              <a:t> </a:t>
            </a:r>
            <a:r>
              <a:rPr lang="lv-LV" altLang="lv-LV" sz="2800" dirty="0" err="1" smtClean="0">
                <a:latin typeface="Veranda"/>
                <a:ea typeface="MS PGothic" panose="020B0600070205080204" pitchFamily="34" charset="-128"/>
              </a:rPr>
              <a:t>in</a:t>
            </a:r>
            <a:r>
              <a:rPr lang="lv-LV" altLang="lv-LV" sz="2800" dirty="0" smtClean="0">
                <a:latin typeface="Veranda"/>
                <a:ea typeface="MS PGothic" panose="020B0600070205080204" pitchFamily="34" charset="-128"/>
              </a:rPr>
              <a:t> </a:t>
            </a:r>
            <a:r>
              <a:rPr lang="en-US" altLang="lv-LV" sz="2800" dirty="0" smtClean="0">
                <a:latin typeface="Veranda"/>
                <a:ea typeface="MS PGothic" panose="020B0600070205080204" pitchFamily="34" charset="-128"/>
              </a:rPr>
              <a:t>knowledge </a:t>
            </a:r>
            <a:r>
              <a:rPr lang="en-US" altLang="lv-LV" sz="2800" dirty="0" smtClean="0">
                <a:latin typeface="Veranda"/>
                <a:ea typeface="MS PGothic" panose="020B0600070205080204" pitchFamily="34" charset="-128"/>
              </a:rPr>
              <a:t>base, S&amp;T human capital and </a:t>
            </a:r>
            <a:r>
              <a:rPr lang="en-US" altLang="lv-LV" sz="2800" dirty="0" smtClean="0">
                <a:latin typeface="Veranda"/>
                <a:ea typeface="MS PGothic" panose="020B0600070205080204" pitchFamily="34" charset="-128"/>
              </a:rPr>
              <a:t>infrastructure</a:t>
            </a:r>
            <a:r>
              <a:rPr lang="lv-LV" altLang="lv-LV" sz="2800" dirty="0" smtClean="0">
                <a:latin typeface="Veranda"/>
                <a:ea typeface="MS PGothic" panose="020B0600070205080204" pitchFamily="34" charset="-128"/>
              </a:rPr>
              <a:t> </a:t>
            </a:r>
            <a:r>
              <a:rPr lang="lv-LV" altLang="lv-LV" sz="2800" dirty="0" err="1" smtClean="0">
                <a:latin typeface="Veranda"/>
                <a:ea typeface="MS PGothic" panose="020B0600070205080204" pitchFamily="34" charset="-128"/>
              </a:rPr>
              <a:t>for</a:t>
            </a:r>
            <a:r>
              <a:rPr lang="lv-LV" altLang="lv-LV" sz="2800" dirty="0" smtClean="0">
                <a:latin typeface="Veranda"/>
                <a:ea typeface="MS PGothic" panose="020B0600070205080204" pitchFamily="34" charset="-128"/>
              </a:rPr>
              <a:t> </a:t>
            </a:r>
            <a:r>
              <a:rPr lang="lv-LV" altLang="lv-LV" sz="2800" dirty="0" err="1" smtClean="0">
                <a:latin typeface="Veranda"/>
                <a:ea typeface="MS PGothic" panose="020B0600070205080204" pitchFamily="34" charset="-128"/>
              </a:rPr>
              <a:t>economic</a:t>
            </a:r>
            <a:r>
              <a:rPr lang="lv-LV" altLang="lv-LV" sz="2800" dirty="0" smtClean="0">
                <a:latin typeface="Veranda"/>
                <a:ea typeface="MS PGothic" panose="020B0600070205080204" pitchFamily="34" charset="-128"/>
              </a:rPr>
              <a:t> </a:t>
            </a:r>
            <a:r>
              <a:rPr lang="lv-LV" altLang="lv-LV" sz="2800" dirty="0" err="1" smtClean="0">
                <a:latin typeface="Veranda"/>
                <a:ea typeface="MS PGothic" panose="020B0600070205080204" pitchFamily="34" charset="-128"/>
              </a:rPr>
              <a:t>development</a:t>
            </a:r>
            <a:endParaRPr lang="en-US" altLang="lv-LV" sz="2800" dirty="0" smtClean="0">
              <a:latin typeface="Veranda"/>
              <a:ea typeface="MS PGothic" panose="020B0600070205080204" pitchFamily="34" charset="-128"/>
            </a:endParaRPr>
          </a:p>
        </p:txBody>
      </p:sp>
      <p:sp>
        <p:nvSpPr>
          <p:cNvPr id="29699" name="Content Placeholder 2"/>
          <p:cNvSpPr>
            <a:spLocks noGrp="1"/>
          </p:cNvSpPr>
          <p:nvPr>
            <p:ph idx="1"/>
          </p:nvPr>
        </p:nvSpPr>
        <p:spPr>
          <a:xfrm>
            <a:off x="1328739" y="2343150"/>
            <a:ext cx="10050461" cy="3981450"/>
          </a:xfrm>
        </p:spPr>
        <p:txBody>
          <a:bodyPr>
            <a:noAutofit/>
          </a:bodyPr>
          <a:lstStyle/>
          <a:p>
            <a:pPr>
              <a:lnSpc>
                <a:spcPct val="100000"/>
              </a:lnSpc>
              <a:spcBef>
                <a:spcPts val="0"/>
              </a:spcBef>
            </a:pPr>
            <a:r>
              <a:rPr lang="en-US" altLang="lv-LV" sz="1800" b="1" dirty="0">
                <a:latin typeface="Veranda"/>
                <a:ea typeface="MS PGothic" panose="020B0600070205080204" pitchFamily="34" charset="-128"/>
              </a:rPr>
              <a:t>Knowledge base </a:t>
            </a:r>
          </a:p>
          <a:p>
            <a:pPr>
              <a:lnSpc>
                <a:spcPct val="100000"/>
              </a:lnSpc>
              <a:spcBef>
                <a:spcPts val="0"/>
              </a:spcBef>
            </a:pPr>
            <a:r>
              <a:rPr lang="en-US" altLang="lv-LV" sz="1800" dirty="0">
                <a:latin typeface="Veranda"/>
                <a:ea typeface="MS PGothic" panose="020B0600070205080204" pitchFamily="34" charset="-128"/>
              </a:rPr>
              <a:t>	Sufficiently diverse (to serve five specialization areas)</a:t>
            </a:r>
          </a:p>
          <a:p>
            <a:pPr>
              <a:lnSpc>
                <a:spcPct val="100000"/>
              </a:lnSpc>
              <a:spcBef>
                <a:spcPts val="0"/>
              </a:spcBef>
            </a:pPr>
            <a:r>
              <a:rPr lang="en-US" altLang="lv-LV" sz="1800" dirty="0">
                <a:latin typeface="Veranda"/>
                <a:ea typeface="MS PGothic" panose="020B0600070205080204" pitchFamily="34" charset="-128"/>
              </a:rPr>
              <a:t>	Focused and relevant (to ensure competitiveness)</a:t>
            </a:r>
          </a:p>
          <a:p>
            <a:pPr>
              <a:lnSpc>
                <a:spcPct val="100000"/>
              </a:lnSpc>
            </a:pPr>
            <a:r>
              <a:rPr lang="en-US" altLang="lv-LV" sz="1800" dirty="0">
                <a:latin typeface="Veranda"/>
                <a:ea typeface="MS PGothic" panose="020B0600070205080204" pitchFamily="34" charset="-128"/>
              </a:rPr>
              <a:t> </a:t>
            </a:r>
            <a:r>
              <a:rPr lang="en-US" altLang="lv-LV" sz="1800" b="1" dirty="0">
                <a:latin typeface="Veranda"/>
                <a:ea typeface="MS PGothic" panose="020B0600070205080204" pitchFamily="34" charset="-128"/>
              </a:rPr>
              <a:t>S&amp;T human capital</a:t>
            </a:r>
          </a:p>
          <a:p>
            <a:pPr>
              <a:lnSpc>
                <a:spcPct val="100000"/>
              </a:lnSpc>
              <a:spcBef>
                <a:spcPts val="0"/>
              </a:spcBef>
            </a:pPr>
            <a:r>
              <a:rPr lang="en-US" altLang="lv-LV" sz="1800" dirty="0">
                <a:latin typeface="Veranda"/>
                <a:ea typeface="MS PGothic" panose="020B0600070205080204" pitchFamily="34" charset="-128"/>
              </a:rPr>
              <a:t>	Locally embedded (to develop local industry)</a:t>
            </a:r>
          </a:p>
          <a:p>
            <a:pPr>
              <a:lnSpc>
                <a:spcPct val="100000"/>
              </a:lnSpc>
              <a:spcBef>
                <a:spcPts val="0"/>
              </a:spcBef>
            </a:pPr>
            <a:r>
              <a:rPr lang="en-US" altLang="lv-LV" sz="1800" dirty="0">
                <a:latin typeface="Veranda"/>
                <a:ea typeface="MS PGothic" panose="020B0600070205080204" pitchFamily="34" charset="-128"/>
              </a:rPr>
              <a:t>	Globally connected (to reach out for opportunities)</a:t>
            </a:r>
          </a:p>
          <a:p>
            <a:pPr>
              <a:lnSpc>
                <a:spcPct val="100000"/>
              </a:lnSpc>
              <a:spcBef>
                <a:spcPts val="0"/>
              </a:spcBef>
            </a:pPr>
            <a:r>
              <a:rPr lang="en-US" altLang="lv-LV" sz="1800" dirty="0">
                <a:latin typeface="Veranda"/>
                <a:ea typeface="MS PGothic" panose="020B0600070205080204" pitchFamily="34" charset="-128"/>
              </a:rPr>
              <a:t>	Links across sectors and disciplines (to benefit from </a:t>
            </a:r>
            <a:r>
              <a:rPr lang="lv-LV" altLang="lv-LV" sz="1800" dirty="0">
                <a:latin typeface="Veranda"/>
                <a:ea typeface="MS PGothic" panose="020B0600070205080204" pitchFamily="34" charset="-128"/>
              </a:rPr>
              <a:t>c</a:t>
            </a:r>
            <a:r>
              <a:rPr lang="en-US" altLang="lv-LV" sz="1800" dirty="0">
                <a:latin typeface="Veranda"/>
                <a:ea typeface="MS PGothic" panose="020B0600070205080204" pitchFamily="34" charset="-128"/>
              </a:rPr>
              <a:t>ross-fertilization)</a:t>
            </a:r>
          </a:p>
          <a:p>
            <a:pPr>
              <a:lnSpc>
                <a:spcPct val="100000"/>
              </a:lnSpc>
            </a:pPr>
            <a:r>
              <a:rPr lang="en-US" altLang="lv-LV" sz="1800" b="1" dirty="0">
                <a:latin typeface="Veranda"/>
                <a:ea typeface="MS PGothic" panose="020B0600070205080204" pitchFamily="34" charset="-128"/>
              </a:rPr>
              <a:t>Infrastructure</a:t>
            </a:r>
          </a:p>
          <a:p>
            <a:pPr>
              <a:lnSpc>
                <a:spcPct val="100000"/>
              </a:lnSpc>
              <a:spcBef>
                <a:spcPts val="0"/>
              </a:spcBef>
            </a:pPr>
            <a:r>
              <a:rPr lang="en-US" altLang="lv-LV" sz="1800" dirty="0">
                <a:latin typeface="Veranda"/>
                <a:ea typeface="MS PGothic" panose="020B0600070205080204" pitchFamily="34" charset="-128"/>
              </a:rPr>
              <a:t>	Serves creation of knowledge base and human capital </a:t>
            </a:r>
          </a:p>
          <a:p>
            <a:pPr>
              <a:lnSpc>
                <a:spcPct val="100000"/>
              </a:lnSpc>
              <a:spcBef>
                <a:spcPts val="0"/>
              </a:spcBef>
            </a:pPr>
            <a:r>
              <a:rPr lang="en-US" altLang="lv-LV" sz="1800" dirty="0">
                <a:latin typeface="Veranda"/>
                <a:ea typeface="MS PGothic" panose="020B0600070205080204" pitchFamily="34" charset="-128"/>
              </a:rPr>
              <a:t>	Allows production of relevant knowledge </a:t>
            </a:r>
          </a:p>
          <a:p>
            <a:pPr>
              <a:lnSpc>
                <a:spcPct val="100000"/>
              </a:lnSpc>
              <a:spcBef>
                <a:spcPts val="0"/>
              </a:spcBef>
            </a:pPr>
            <a:r>
              <a:rPr lang="en-US" altLang="lv-LV" sz="1800" dirty="0">
                <a:latin typeface="Veranda"/>
                <a:ea typeface="MS PGothic" panose="020B0600070205080204" pitchFamily="34" charset="-128"/>
              </a:rPr>
              <a:t>	Jointly used </a:t>
            </a:r>
            <a:r>
              <a:rPr lang="en-US" altLang="lv-LV" sz="1800" dirty="0" err="1">
                <a:latin typeface="Veranda"/>
                <a:ea typeface="MS PGothic" panose="020B0600070205080204" pitchFamily="34" charset="-128"/>
              </a:rPr>
              <a:t>sectorally</a:t>
            </a:r>
            <a:r>
              <a:rPr lang="en-US" altLang="lv-LV" sz="1800" dirty="0">
                <a:latin typeface="Veranda"/>
                <a:ea typeface="MS PGothic" panose="020B0600070205080204" pitchFamily="34" charset="-128"/>
              </a:rPr>
              <a:t>, nationally and internationally</a:t>
            </a:r>
            <a:endParaRPr lang="lv-LV" altLang="lv-LV" sz="1800" dirty="0">
              <a:latin typeface="Veranda"/>
              <a:ea typeface="MS PGothic" panose="020B0600070205080204" pitchFamily="34" charset="-128"/>
            </a:endParaRPr>
          </a:p>
          <a:p>
            <a:pPr>
              <a:lnSpc>
                <a:spcPct val="100000"/>
              </a:lnSpc>
              <a:spcBef>
                <a:spcPts val="0"/>
              </a:spcBef>
            </a:pP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Supports</a:t>
            </a: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conversion</a:t>
            </a: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of</a:t>
            </a: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tacit</a:t>
            </a: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knowledge</a:t>
            </a: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into</a:t>
            </a:r>
            <a:r>
              <a:rPr lang="lv-LV" altLang="lv-LV" sz="1800" dirty="0">
                <a:latin typeface="Veranda"/>
                <a:ea typeface="MS PGothic" panose="020B0600070205080204" pitchFamily="34" charset="-128"/>
              </a:rPr>
              <a:t> </a:t>
            </a:r>
            <a:r>
              <a:rPr lang="lv-LV" altLang="lv-LV" sz="1800" dirty="0" err="1">
                <a:latin typeface="Veranda"/>
                <a:ea typeface="MS PGothic" panose="020B0600070205080204" pitchFamily="34" charset="-128"/>
              </a:rPr>
              <a:t>innovation</a:t>
            </a:r>
            <a:endParaRPr lang="en-US" altLang="lv-LV" sz="1800" dirty="0">
              <a:latin typeface="Veranda"/>
              <a:ea typeface="MS PGothic" panose="020B0600070205080204" pitchFamily="34" charset="-128"/>
            </a:endParaRPr>
          </a:p>
          <a:p>
            <a:pPr>
              <a:lnSpc>
                <a:spcPct val="100000"/>
              </a:lnSpc>
            </a:pPr>
            <a:endParaRPr lang="en-US" altLang="lv-LV" sz="1800" dirty="0">
              <a:latin typeface="Veranda"/>
              <a:ea typeface="MS PGothic" panose="020B0600070205080204" pitchFamily="34" charset="-128"/>
            </a:endParaRPr>
          </a:p>
        </p:txBody>
      </p:sp>
      <p:sp>
        <p:nvSpPr>
          <p:cNvPr id="29700"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EEF11520-655B-404C-9B7B-E70F29734FA1}" type="slidenum">
              <a:rPr lang="en-US" altLang="lv-LV" sz="1000">
                <a:solidFill>
                  <a:srgbClr val="898989"/>
                </a:solidFill>
                <a:latin typeface="Verdana" panose="020B0604030504040204" pitchFamily="34" charset="0"/>
              </a:rPr>
              <a:pPr/>
              <a:t>3</a:t>
            </a:fld>
            <a:endParaRPr lang="en-US" altLang="lv-LV" sz="1000">
              <a:solidFill>
                <a:srgbClr val="898989"/>
              </a:solidFill>
              <a:latin typeface="Verdana" panose="020B0604030504040204" pitchFamily="34" charset="0"/>
            </a:endParaRPr>
          </a:p>
        </p:txBody>
      </p:sp>
    </p:spTree>
    <p:extLst>
      <p:ext uri="{BB962C8B-B14F-4D97-AF65-F5344CB8AC3E}">
        <p14:creationId xmlns:p14="http://schemas.microsoft.com/office/powerpoint/2010/main" val="179203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429000" y="381000"/>
            <a:ext cx="6781800" cy="1036638"/>
          </a:xfrm>
        </p:spPr>
        <p:txBody>
          <a:bodyPr>
            <a:normAutofit/>
          </a:bodyPr>
          <a:lstStyle/>
          <a:p>
            <a:r>
              <a:rPr lang="en-US" altLang="lv-LV" sz="2800" dirty="0" smtClean="0">
                <a:latin typeface="Veranda"/>
                <a:ea typeface="MS PGothic" panose="020B0600070205080204" pitchFamily="34" charset="-128"/>
              </a:rPr>
              <a:t>The Latvian R&amp;D&amp;I System</a:t>
            </a:r>
          </a:p>
        </p:txBody>
      </p:sp>
      <p:sp>
        <p:nvSpPr>
          <p:cNvPr id="28675" name="Text Placeholder 4"/>
          <p:cNvSpPr>
            <a:spLocks noGrp="1"/>
          </p:cNvSpPr>
          <p:nvPr>
            <p:ph type="body" sz="quarter" idx="12"/>
          </p:nvPr>
        </p:nvSpPr>
        <p:spPr>
          <a:xfrm>
            <a:off x="2588323" y="6440538"/>
            <a:ext cx="8189913" cy="304800"/>
          </a:xfrm>
        </p:spPr>
        <p:txBody>
          <a:bodyPr>
            <a:normAutofit fontScale="92500" lnSpcReduction="10000"/>
          </a:bodyPr>
          <a:lstStyle/>
          <a:p>
            <a:pPr algn="l">
              <a:defRPr/>
            </a:pPr>
            <a:r>
              <a:rPr lang="en-US" sz="900" dirty="0">
                <a:latin typeface="Cambria" panose="02040503050406030204" pitchFamily="18" charset="0"/>
                <a:ea typeface="MS PGothic" panose="020B0600070205080204" pitchFamily="34" charset="-128"/>
              </a:rPr>
              <a:t> Adopted from Erik Arnold and Stefan Kuhlman, </a:t>
            </a:r>
            <a:r>
              <a:rPr lang="en-US" sz="900" i="1" dirty="0">
                <a:latin typeface="Cambria" panose="02040503050406030204" pitchFamily="18" charset="0"/>
                <a:ea typeface="MS PGothic" panose="020B0600070205080204" pitchFamily="34" charset="-128"/>
              </a:rPr>
              <a:t>RCN in the Norwegian Research and Innovation System</a:t>
            </a:r>
            <a:r>
              <a:rPr lang="en-US" sz="900" dirty="0">
                <a:latin typeface="Cambria" panose="02040503050406030204" pitchFamily="18" charset="0"/>
                <a:ea typeface="MS PGothic" panose="020B0600070205080204" pitchFamily="34" charset="-128"/>
              </a:rPr>
              <a:t>, Background Report No 12 in the Evaluation of the Research Council of Norway, Oslo: Royal Norwegian Ministry for Education, Research and Church Affairs, 2001 </a:t>
            </a:r>
          </a:p>
        </p:txBody>
      </p:sp>
      <p:sp>
        <p:nvSpPr>
          <p:cNvPr id="27652"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376DA4BB-2873-4FE7-9A0A-8823A667DECB}" type="slidenum">
              <a:rPr lang="en-US" altLang="lv-LV" sz="1000">
                <a:solidFill>
                  <a:srgbClr val="898989"/>
                </a:solidFill>
                <a:latin typeface="Verdana" panose="020B0604030504040204" pitchFamily="34" charset="0"/>
              </a:rPr>
              <a:pPr/>
              <a:t>4</a:t>
            </a:fld>
            <a:endParaRPr lang="en-US" altLang="lv-LV" sz="1000">
              <a:solidFill>
                <a:srgbClr val="898989"/>
              </a:solidFill>
              <a:latin typeface="Verdana" panose="020B0604030504040204" pitchFamily="34" charset="0"/>
            </a:endParaRPr>
          </a:p>
        </p:txBody>
      </p:sp>
      <p:grpSp>
        <p:nvGrpSpPr>
          <p:cNvPr id="27653" name="Group 39"/>
          <p:cNvGrpSpPr>
            <a:grpSpLocks/>
          </p:cNvGrpSpPr>
          <p:nvPr/>
        </p:nvGrpSpPr>
        <p:grpSpPr bwMode="auto">
          <a:xfrm>
            <a:off x="2588323" y="971550"/>
            <a:ext cx="8744745" cy="5353050"/>
            <a:chOff x="433388" y="1320800"/>
            <a:chExt cx="8096250" cy="5099050"/>
          </a:xfrm>
        </p:grpSpPr>
        <p:sp>
          <p:nvSpPr>
            <p:cNvPr id="27654" name="Rectangle 93"/>
            <p:cNvSpPr>
              <a:spLocks noChangeArrowheads="1"/>
            </p:cNvSpPr>
            <p:nvPr/>
          </p:nvSpPr>
          <p:spPr bwMode="auto">
            <a:xfrm>
              <a:off x="4617072" y="1320800"/>
              <a:ext cx="3912566" cy="804166"/>
            </a:xfrm>
            <a:prstGeom prst="rect">
              <a:avLst/>
            </a:prstGeom>
            <a:solidFill>
              <a:srgbClr val="FFFFFF"/>
            </a:solidFill>
            <a:ln w="9525">
              <a:solidFill>
                <a:srgbClr val="C00000"/>
              </a:solidFill>
              <a:miter lim="800000"/>
              <a:headEnd/>
              <a:tailEnd/>
            </a:ln>
          </p:spPr>
          <p:txBody>
            <a:bodyPr anchor="ctr"/>
            <a:lstStyle>
              <a:lvl1pPr indent="4508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r"/>
              <a:r>
                <a:rPr lang="en-GB" altLang="lv-LV" sz="1600" b="1" dirty="0">
                  <a:solidFill>
                    <a:srgbClr val="000000"/>
                  </a:solidFill>
                  <a:latin typeface="Cambria" panose="02040503050406030204" pitchFamily="18" charset="0"/>
                </a:rPr>
                <a:t>Framework conditions</a:t>
              </a:r>
              <a:endParaRPr lang="en-GB" altLang="lv-LV" sz="1600" dirty="0">
                <a:latin typeface="Cambria" panose="02040503050406030204" pitchFamily="18" charset="0"/>
              </a:endParaRPr>
            </a:p>
            <a:p>
              <a:pPr algn="r"/>
              <a:r>
                <a:rPr lang="en-GB" altLang="lv-LV" sz="1300" dirty="0">
                  <a:solidFill>
                    <a:srgbClr val="0D0D0D"/>
                  </a:solidFill>
                  <a:latin typeface="Cambria" panose="02040503050406030204" pitchFamily="18" charset="0"/>
                </a:rPr>
                <a:t>Financial environment, tax regime</a:t>
              </a:r>
              <a:r>
                <a:rPr lang="lv-LV" altLang="lv-LV" sz="1300" dirty="0">
                  <a:solidFill>
                    <a:srgbClr val="0D0D0D"/>
                  </a:solidFill>
                  <a:latin typeface="Cambria" panose="02040503050406030204" pitchFamily="18" charset="0"/>
                </a:rPr>
                <a:t>,</a:t>
              </a:r>
              <a:r>
                <a:rPr lang="en-GB" altLang="lv-LV" sz="1300" dirty="0">
                  <a:solidFill>
                    <a:srgbClr val="0D0D0D"/>
                  </a:solidFill>
                  <a:latin typeface="Cambria" panose="02040503050406030204" pitchFamily="18" charset="0"/>
                </a:rPr>
                <a:t> entrepreneurship and innovation incentives, regulatory environment, State aid, mobility</a:t>
              </a:r>
              <a:endParaRPr lang="en-GB" altLang="lv-LV" sz="1300" dirty="0">
                <a:latin typeface="Cambria" panose="02040503050406030204" pitchFamily="18" charset="0"/>
              </a:endParaRPr>
            </a:p>
          </p:txBody>
        </p:sp>
        <p:sp>
          <p:nvSpPr>
            <p:cNvPr id="29704" name="Rectangle 94"/>
            <p:cNvSpPr>
              <a:spLocks noChangeArrowheads="1"/>
            </p:cNvSpPr>
            <p:nvPr/>
          </p:nvSpPr>
          <p:spPr bwMode="auto">
            <a:xfrm>
              <a:off x="433388" y="1320800"/>
              <a:ext cx="4048125" cy="804863"/>
            </a:xfrm>
            <a:prstGeom prst="rect">
              <a:avLst/>
            </a:prstGeom>
            <a:solidFill>
              <a:srgbClr val="FFFFFF"/>
            </a:solidFill>
            <a:ln w="9525">
              <a:solidFill>
                <a:srgbClr val="C00000"/>
              </a:solidFill>
              <a:miter lim="800000"/>
              <a:headEnd/>
              <a:tailEnd/>
            </a:ln>
          </p:spPr>
          <p:txBody>
            <a:bodyPr anchor="ctr"/>
            <a:lstStyle>
              <a:lvl1pPr indent="4508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indent="0">
                <a:defRPr/>
              </a:pPr>
              <a:r>
                <a:rPr lang="en-GB" altLang="lv-LV" sz="1600" b="1" dirty="0">
                  <a:solidFill>
                    <a:srgbClr val="000000"/>
                  </a:solidFill>
                  <a:latin typeface="Cambria" panose="02040503050406030204" pitchFamily="18" charset="0"/>
                </a:rPr>
                <a:t>Demand</a:t>
              </a:r>
              <a:endParaRPr lang="en-GB" altLang="lv-LV" sz="1600" dirty="0">
                <a:latin typeface="Cambria" panose="02040503050406030204" pitchFamily="18" charset="0"/>
              </a:endParaRPr>
            </a:p>
            <a:p>
              <a:pPr indent="0">
                <a:defRPr/>
              </a:pPr>
              <a:r>
                <a:rPr lang="en-GB" altLang="lv-LV" sz="1350" dirty="0">
                  <a:solidFill>
                    <a:srgbClr val="0D0D0D"/>
                  </a:solidFill>
                  <a:latin typeface="Cambria" panose="02040503050406030204" pitchFamily="18" charset="0"/>
                </a:rPr>
                <a:t>Consumers (final demand)</a:t>
              </a:r>
              <a:endParaRPr lang="en-GB" altLang="lv-LV" sz="1350" dirty="0">
                <a:latin typeface="Cambria" panose="02040503050406030204" pitchFamily="18" charset="0"/>
              </a:endParaRPr>
            </a:p>
            <a:p>
              <a:pPr indent="0">
                <a:defRPr/>
              </a:pPr>
              <a:r>
                <a:rPr lang="en-GB" altLang="lv-LV" sz="1350" dirty="0">
                  <a:solidFill>
                    <a:srgbClr val="0D0D0D"/>
                  </a:solidFill>
                  <a:latin typeface="Cambria" panose="02040503050406030204" pitchFamily="18" charset="0"/>
                </a:rPr>
                <a:t>Producers (interim demand)</a:t>
              </a:r>
              <a:endParaRPr lang="en-GB" altLang="lv-LV" sz="1350" dirty="0">
                <a:latin typeface="Cambria" panose="02040503050406030204" pitchFamily="18" charset="0"/>
              </a:endParaRPr>
            </a:p>
          </p:txBody>
        </p:sp>
        <p:sp>
          <p:nvSpPr>
            <p:cNvPr id="29705" name="Rectangle 95"/>
            <p:cNvSpPr>
              <a:spLocks noChangeArrowheads="1"/>
            </p:cNvSpPr>
            <p:nvPr/>
          </p:nvSpPr>
          <p:spPr bwMode="auto">
            <a:xfrm>
              <a:off x="433388" y="2279650"/>
              <a:ext cx="2573337" cy="2909888"/>
            </a:xfrm>
            <a:prstGeom prst="rect">
              <a:avLst/>
            </a:prstGeom>
            <a:solidFill>
              <a:srgbClr val="A5A5A5"/>
            </a:solidFill>
            <a:ln>
              <a:noFill/>
            </a:ln>
            <a:extLst>
              <a:ext uri="{91240B29-F687-4f45-9708-019B960494DF}"/>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defRPr/>
              </a:pPr>
              <a:r>
                <a:rPr lang="en-GB" altLang="lv-LV" sz="1600" b="1" dirty="0">
                  <a:latin typeface="Cambria" panose="02040503050406030204" pitchFamily="18" charset="0"/>
                </a:rPr>
                <a:t>Industry system</a:t>
              </a:r>
              <a:r>
                <a:rPr lang="lv-LV" altLang="lv-LV" sz="1600" b="1" dirty="0">
                  <a:latin typeface="Cambria" panose="02040503050406030204" pitchFamily="18" charset="0"/>
                </a:rPr>
                <a:t> </a:t>
              </a:r>
            </a:p>
            <a:p>
              <a:pPr>
                <a:defRPr/>
              </a:pPr>
              <a:r>
                <a:rPr lang="lv-LV" altLang="lv-LV" sz="1050" dirty="0">
                  <a:latin typeface="Cambria" panose="02040503050406030204" pitchFamily="18" charset="0"/>
                </a:rPr>
                <a:t>(R&amp;D FTE 981)</a:t>
              </a:r>
              <a:endParaRPr lang="en-GB" altLang="lv-LV" sz="1050" dirty="0">
                <a:latin typeface="Cambria" panose="02040503050406030204" pitchFamily="18" charset="0"/>
              </a:endParaRPr>
            </a:p>
          </p:txBody>
        </p:sp>
        <p:sp>
          <p:nvSpPr>
            <p:cNvPr id="27657" name="Rectangle 96"/>
            <p:cNvSpPr>
              <a:spLocks noChangeArrowheads="1"/>
            </p:cNvSpPr>
            <p:nvPr/>
          </p:nvSpPr>
          <p:spPr bwMode="auto">
            <a:xfrm>
              <a:off x="6685098" y="2307264"/>
              <a:ext cx="1844540" cy="2880113"/>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en-GB" altLang="lv-LV" sz="1600" b="1">
                  <a:latin typeface="Cambria" panose="02040503050406030204" pitchFamily="18" charset="0"/>
                </a:rPr>
                <a:t>Political system</a:t>
              </a:r>
            </a:p>
          </p:txBody>
        </p:sp>
        <p:sp>
          <p:nvSpPr>
            <p:cNvPr id="27658" name="Rectangle 97"/>
            <p:cNvSpPr>
              <a:spLocks noChangeArrowheads="1"/>
            </p:cNvSpPr>
            <p:nvPr/>
          </p:nvSpPr>
          <p:spPr bwMode="auto">
            <a:xfrm>
              <a:off x="490572" y="2749358"/>
              <a:ext cx="1816419" cy="572070"/>
            </a:xfrm>
            <a:prstGeom prst="rect">
              <a:avLst/>
            </a:prstGeom>
            <a:solidFill>
              <a:srgbClr val="FFFFFF"/>
            </a:solidFill>
            <a:ln w="12700">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Traditional economic sectors</a:t>
              </a:r>
              <a:endParaRPr lang="en-GB" altLang="lv-LV" sz="1400">
                <a:latin typeface="Cambria" panose="02040503050406030204" pitchFamily="18" charset="0"/>
              </a:endParaRPr>
            </a:p>
          </p:txBody>
        </p:sp>
        <p:sp>
          <p:nvSpPr>
            <p:cNvPr id="27659" name="Rectangle 98"/>
            <p:cNvSpPr>
              <a:spLocks noChangeArrowheads="1"/>
            </p:cNvSpPr>
            <p:nvPr/>
          </p:nvSpPr>
          <p:spPr bwMode="auto">
            <a:xfrm>
              <a:off x="490572" y="3529128"/>
              <a:ext cx="1477892" cy="866110"/>
            </a:xfrm>
            <a:prstGeom prst="rect">
              <a:avLst/>
            </a:prstGeom>
            <a:solidFill>
              <a:srgbClr val="FFFFFF"/>
            </a:solidFill>
            <a:ln w="12700">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Future growth sectors with high added value</a:t>
              </a:r>
              <a:endParaRPr lang="en-GB" altLang="lv-LV" sz="1400">
                <a:latin typeface="Cambria" panose="02040503050406030204" pitchFamily="18" charset="0"/>
              </a:endParaRPr>
            </a:p>
          </p:txBody>
        </p:sp>
        <p:sp>
          <p:nvSpPr>
            <p:cNvPr id="27660" name="Rectangle 99"/>
            <p:cNvSpPr>
              <a:spLocks noChangeArrowheads="1"/>
            </p:cNvSpPr>
            <p:nvPr/>
          </p:nvSpPr>
          <p:spPr bwMode="auto">
            <a:xfrm>
              <a:off x="490572" y="4642179"/>
              <a:ext cx="1816419" cy="567874"/>
            </a:xfrm>
            <a:prstGeom prst="rect">
              <a:avLst/>
            </a:prstGeom>
            <a:solidFill>
              <a:srgbClr val="FFFFFF"/>
            </a:solidFill>
            <a:ln w="12700">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Sectors with high horizontal impact</a:t>
              </a:r>
              <a:endParaRPr lang="en-GB" altLang="lv-LV" sz="1400">
                <a:latin typeface="Cambria" panose="02040503050406030204" pitchFamily="18" charset="0"/>
              </a:endParaRPr>
            </a:p>
          </p:txBody>
        </p:sp>
        <p:sp>
          <p:nvSpPr>
            <p:cNvPr id="27661" name="Rectangle 100"/>
            <p:cNvSpPr>
              <a:spLocks noChangeArrowheads="1"/>
            </p:cNvSpPr>
            <p:nvPr/>
          </p:nvSpPr>
          <p:spPr bwMode="auto">
            <a:xfrm>
              <a:off x="3335338" y="2306638"/>
              <a:ext cx="3238500" cy="2909887"/>
            </a:xfrm>
            <a:prstGeom prst="rect">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en-GB" altLang="lv-LV" sz="1600" b="1" dirty="0">
                  <a:latin typeface="Cambria" panose="02040503050406030204" pitchFamily="18" charset="0"/>
                </a:rPr>
                <a:t>System of Education and Science</a:t>
              </a:r>
              <a:r>
                <a:rPr lang="lv-LV" altLang="lv-LV" sz="1600" b="1" dirty="0">
                  <a:latin typeface="Cambria" panose="02040503050406030204" pitchFamily="18" charset="0"/>
                </a:rPr>
                <a:t> </a:t>
              </a:r>
              <a:r>
                <a:rPr lang="lv-LV" altLang="lv-LV" sz="1000" dirty="0">
                  <a:latin typeface="Cambria" panose="02040503050406030204" pitchFamily="18" charset="0"/>
                </a:rPr>
                <a:t>(R&amp;D FTE </a:t>
              </a:r>
              <a:r>
                <a:rPr lang="en-US" altLang="lv-LV" sz="1000" dirty="0">
                  <a:latin typeface="Cambria" panose="02040503050406030204" pitchFamily="18" charset="0"/>
                </a:rPr>
                <a:t>4415</a:t>
              </a:r>
              <a:r>
                <a:rPr lang="lv-LV" altLang="lv-LV" sz="1000" dirty="0">
                  <a:latin typeface="Cambria" panose="02040503050406030204" pitchFamily="18" charset="0"/>
                </a:rPr>
                <a:t>)</a:t>
              </a:r>
              <a:endParaRPr lang="en-GB" altLang="lv-LV" sz="1000" dirty="0">
                <a:latin typeface="Cambria" panose="02040503050406030204" pitchFamily="18" charset="0"/>
              </a:endParaRPr>
            </a:p>
            <a:p>
              <a:pPr algn="r"/>
              <a:endParaRPr lang="en-GB" altLang="lv-LV" sz="1600" dirty="0">
                <a:latin typeface="Cambria" panose="02040503050406030204" pitchFamily="18" charset="0"/>
              </a:endParaRPr>
            </a:p>
          </p:txBody>
        </p:sp>
        <p:sp>
          <p:nvSpPr>
            <p:cNvPr id="27662" name="Rectangle 101"/>
            <p:cNvSpPr>
              <a:spLocks noChangeArrowheads="1"/>
            </p:cNvSpPr>
            <p:nvPr/>
          </p:nvSpPr>
          <p:spPr bwMode="auto">
            <a:xfrm>
              <a:off x="4467587" y="4489104"/>
              <a:ext cx="1715641" cy="619659"/>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Vocational education and training</a:t>
              </a:r>
              <a:endParaRPr lang="en-GB" altLang="lv-LV" sz="1400">
                <a:latin typeface="Cambria" panose="02040503050406030204" pitchFamily="18" charset="0"/>
              </a:endParaRPr>
            </a:p>
          </p:txBody>
        </p:sp>
        <p:sp>
          <p:nvSpPr>
            <p:cNvPr id="27663" name="Rectangle 102"/>
            <p:cNvSpPr>
              <a:spLocks noChangeArrowheads="1"/>
            </p:cNvSpPr>
            <p:nvPr/>
          </p:nvSpPr>
          <p:spPr bwMode="auto">
            <a:xfrm>
              <a:off x="4496498" y="2865241"/>
              <a:ext cx="1700975" cy="924852"/>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Higher education and research</a:t>
              </a:r>
              <a:endParaRPr lang="en-GB" altLang="lv-LV" sz="1400">
                <a:latin typeface="Cambria" panose="02040503050406030204" pitchFamily="18" charset="0"/>
              </a:endParaRPr>
            </a:p>
          </p:txBody>
        </p:sp>
        <p:sp>
          <p:nvSpPr>
            <p:cNvPr id="27664" name="Rectangle 103"/>
            <p:cNvSpPr>
              <a:spLocks noChangeArrowheads="1"/>
            </p:cNvSpPr>
            <p:nvPr/>
          </p:nvSpPr>
          <p:spPr bwMode="auto">
            <a:xfrm>
              <a:off x="4467587" y="3846282"/>
              <a:ext cx="1700975" cy="605920"/>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Studies commissioned by the Public sector </a:t>
              </a:r>
              <a:endParaRPr lang="en-GB" altLang="lv-LV" sz="1400">
                <a:latin typeface="Cambria" panose="02040503050406030204" pitchFamily="18" charset="0"/>
              </a:endParaRPr>
            </a:p>
          </p:txBody>
        </p:sp>
        <p:sp>
          <p:nvSpPr>
            <p:cNvPr id="27665" name="Rectangle 104"/>
            <p:cNvSpPr>
              <a:spLocks noChangeArrowheads="1"/>
            </p:cNvSpPr>
            <p:nvPr/>
          </p:nvSpPr>
          <p:spPr bwMode="auto">
            <a:xfrm>
              <a:off x="6799465" y="2776867"/>
              <a:ext cx="1622533" cy="619659"/>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The Saeima,</a:t>
              </a:r>
              <a:endParaRPr lang="en-GB" altLang="lv-LV" sz="1400">
                <a:latin typeface="Cambria" panose="02040503050406030204" pitchFamily="18" charset="0"/>
              </a:endParaRPr>
            </a:p>
            <a:p>
              <a:pPr algn="ctr"/>
              <a:r>
                <a:rPr lang="en-GB" altLang="lv-LV" sz="1400">
                  <a:solidFill>
                    <a:srgbClr val="0D0D0D"/>
                  </a:solidFill>
                  <a:latin typeface="Cambria" panose="02040503050406030204" pitchFamily="18" charset="0"/>
                </a:rPr>
                <a:t>Cabinet of Ministers</a:t>
              </a:r>
              <a:endParaRPr lang="en-GB" altLang="lv-LV" sz="1400">
                <a:latin typeface="Cambria" panose="02040503050406030204" pitchFamily="18" charset="0"/>
              </a:endParaRPr>
            </a:p>
          </p:txBody>
        </p:sp>
        <p:sp>
          <p:nvSpPr>
            <p:cNvPr id="27666" name="Rectangle 105"/>
            <p:cNvSpPr>
              <a:spLocks noChangeArrowheads="1"/>
            </p:cNvSpPr>
            <p:nvPr/>
          </p:nvSpPr>
          <p:spPr bwMode="auto">
            <a:xfrm>
              <a:off x="6799465" y="3478456"/>
              <a:ext cx="1622533" cy="663274"/>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400">
                  <a:solidFill>
                    <a:srgbClr val="0D0D0D"/>
                  </a:solidFill>
                  <a:latin typeface="Cambria" panose="02040503050406030204" pitchFamily="18" charset="0"/>
                </a:rPr>
                <a:t>MoES, MoE, line ministries and gov., agencies</a:t>
              </a:r>
              <a:endParaRPr lang="en-GB" altLang="lv-LV" sz="1400">
                <a:latin typeface="Cambria" panose="02040503050406030204" pitchFamily="18" charset="0"/>
              </a:endParaRPr>
            </a:p>
          </p:txBody>
        </p:sp>
        <p:sp>
          <p:nvSpPr>
            <p:cNvPr id="27667" name="Rectangle 106"/>
            <p:cNvSpPr>
              <a:spLocks noChangeArrowheads="1"/>
            </p:cNvSpPr>
            <p:nvPr/>
          </p:nvSpPr>
          <p:spPr bwMode="auto">
            <a:xfrm>
              <a:off x="6799465" y="4209194"/>
              <a:ext cx="1622533" cy="826691"/>
            </a:xfrm>
            <a:prstGeom prst="rect">
              <a:avLst/>
            </a:prstGeom>
            <a:solidFill>
              <a:srgbClr val="FFFFFF"/>
            </a:solidFill>
            <a:ln w="19050">
              <a:solidFill>
                <a:srgbClr val="8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400">
                  <a:solidFill>
                    <a:srgbClr val="0D0D0D"/>
                  </a:solidFill>
                  <a:latin typeface="Cambria" panose="02040503050406030204" pitchFamily="18" charset="0"/>
                </a:rPr>
                <a:t>R&amp;D&amp;</a:t>
              </a:r>
              <a:r>
                <a:rPr lang="en-GB" altLang="lv-LV" sz="1400">
                  <a:solidFill>
                    <a:srgbClr val="0D0D0D"/>
                  </a:solidFill>
                  <a:latin typeface="Cambria" panose="02040503050406030204" pitchFamily="18" charset="0"/>
                </a:rPr>
                <a:t>I and </a:t>
              </a:r>
              <a:r>
                <a:rPr lang="lv-LV" altLang="lv-LV" sz="1400">
                  <a:solidFill>
                    <a:srgbClr val="0D0D0D"/>
                  </a:solidFill>
                  <a:latin typeface="Cambria" panose="02040503050406030204" pitchFamily="18" charset="0"/>
                </a:rPr>
                <a:t>I</a:t>
              </a:r>
              <a:r>
                <a:rPr lang="en-GB" altLang="lv-LV" sz="1400">
                  <a:solidFill>
                    <a:srgbClr val="0D0D0D"/>
                  </a:solidFill>
                  <a:latin typeface="Cambria" panose="02040503050406030204" pitchFamily="18" charset="0"/>
                </a:rPr>
                <a:t>ndustrial policy</a:t>
              </a:r>
              <a:r>
                <a:rPr lang="lv-LV" altLang="lv-LV" sz="1400">
                  <a:solidFill>
                    <a:srgbClr val="0D0D0D"/>
                  </a:solidFill>
                  <a:latin typeface="Cambria" panose="02040503050406030204" pitchFamily="18" charset="0"/>
                </a:rPr>
                <a:t>, RIS3</a:t>
              </a:r>
              <a:endParaRPr lang="en-GB" altLang="lv-LV" sz="1400">
                <a:latin typeface="Cambria" panose="02040503050406030204" pitchFamily="18" charset="0"/>
              </a:endParaRPr>
            </a:p>
          </p:txBody>
        </p:sp>
        <p:sp>
          <p:nvSpPr>
            <p:cNvPr id="27668" name="Rectangle 107"/>
            <p:cNvSpPr>
              <a:spLocks noChangeArrowheads="1"/>
            </p:cNvSpPr>
            <p:nvPr/>
          </p:nvSpPr>
          <p:spPr bwMode="auto">
            <a:xfrm>
              <a:off x="2608247" y="2952651"/>
              <a:ext cx="2008825" cy="722789"/>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400">
                  <a:solidFill>
                    <a:srgbClr val="0D0D0D"/>
                  </a:solidFill>
                  <a:latin typeface="Cambria" panose="02040503050406030204" pitchFamily="18" charset="0"/>
                </a:rPr>
                <a:t>Research institutes, National Research Centers</a:t>
              </a:r>
              <a:endParaRPr lang="en-GB" altLang="lv-LV" sz="1400">
                <a:latin typeface="Cambria" panose="02040503050406030204" pitchFamily="18" charset="0"/>
              </a:endParaRPr>
            </a:p>
          </p:txBody>
        </p:sp>
        <p:sp>
          <p:nvSpPr>
            <p:cNvPr id="27669" name="Rectangle 108"/>
            <p:cNvSpPr>
              <a:spLocks noChangeArrowheads="1"/>
            </p:cNvSpPr>
            <p:nvPr/>
          </p:nvSpPr>
          <p:spPr bwMode="auto">
            <a:xfrm>
              <a:off x="433388" y="5453703"/>
              <a:ext cx="8095712" cy="966147"/>
            </a:xfrm>
            <a:prstGeom prst="rect">
              <a:avLst/>
            </a:prstGeom>
            <a:solidFill>
              <a:srgbClr val="FFFFFF"/>
            </a:solidFill>
            <a:ln w="9525">
              <a:solidFill>
                <a:srgbClr val="C00000"/>
              </a:solidFill>
              <a:miter lim="800000"/>
              <a:headEnd/>
              <a:tailEnd/>
            </a:ln>
          </p:spPr>
          <p:txBody>
            <a:bodyPr/>
            <a:lstStyle>
              <a:lvl1pPr indent="450850">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r"/>
              <a:r>
                <a:rPr lang="en-GB" altLang="lv-LV" sz="1600" b="1">
                  <a:solidFill>
                    <a:srgbClr val="000000"/>
                  </a:solidFill>
                  <a:latin typeface="Cambria" panose="02040503050406030204" pitchFamily="18" charset="0"/>
                </a:rPr>
                <a:t>Infrastructure</a:t>
              </a:r>
              <a:endParaRPr lang="en-GB" altLang="lv-LV" sz="1600">
                <a:latin typeface="Cambria" panose="02040503050406030204" pitchFamily="18" charset="0"/>
              </a:endParaRPr>
            </a:p>
          </p:txBody>
        </p:sp>
        <p:sp>
          <p:nvSpPr>
            <p:cNvPr id="27670" name="Rectangle 109"/>
            <p:cNvSpPr>
              <a:spLocks noChangeArrowheads="1"/>
            </p:cNvSpPr>
            <p:nvPr/>
          </p:nvSpPr>
          <p:spPr bwMode="auto">
            <a:xfrm>
              <a:off x="519231" y="5722347"/>
              <a:ext cx="1440487" cy="525805"/>
            </a:xfrm>
            <a:prstGeom prst="rect">
              <a:avLst/>
            </a:prstGeom>
            <a:solidFill>
              <a:srgbClr val="FFFFFF"/>
            </a:solidFill>
            <a:ln w="9525">
              <a:solidFill>
                <a:srgbClr val="0D0D0D"/>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en-GB" altLang="lv-LV" sz="1400">
                  <a:solidFill>
                    <a:srgbClr val="0D0D0D"/>
                  </a:solidFill>
                  <a:latin typeface="Cambria" panose="02040503050406030204" pitchFamily="18" charset="0"/>
                </a:rPr>
                <a:t>Banks, venture capital</a:t>
              </a:r>
              <a:endParaRPr lang="en-GB" altLang="lv-LV" sz="1400">
                <a:latin typeface="Cambria" panose="02040503050406030204" pitchFamily="18" charset="0"/>
              </a:endParaRPr>
            </a:p>
          </p:txBody>
        </p:sp>
        <p:sp>
          <p:nvSpPr>
            <p:cNvPr id="27671" name="Rectangle 110"/>
            <p:cNvSpPr>
              <a:spLocks noChangeArrowheads="1"/>
            </p:cNvSpPr>
            <p:nvPr/>
          </p:nvSpPr>
          <p:spPr bwMode="auto">
            <a:xfrm>
              <a:off x="2027935" y="5722347"/>
              <a:ext cx="1122816" cy="525805"/>
            </a:xfrm>
            <a:prstGeom prst="rect">
              <a:avLst/>
            </a:prstGeom>
            <a:solidFill>
              <a:srgbClr val="FFFFFF"/>
            </a:solidFill>
            <a:ln w="9525">
              <a:solidFill>
                <a:srgbClr val="0D0D0D"/>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rPr>
                <a:t>Information</a:t>
              </a:r>
              <a:endParaRPr lang="en-GB" altLang="lv-LV" sz="1400">
                <a:latin typeface="Cambria" panose="02040503050406030204" pitchFamily="18" charset="0"/>
              </a:endParaRPr>
            </a:p>
          </p:txBody>
        </p:sp>
        <p:sp>
          <p:nvSpPr>
            <p:cNvPr id="28695" name="Rectangle 111"/>
            <p:cNvSpPr>
              <a:spLocks noChangeArrowheads="1"/>
            </p:cNvSpPr>
            <p:nvPr/>
          </p:nvSpPr>
          <p:spPr bwMode="auto">
            <a:xfrm>
              <a:off x="3233738" y="5722938"/>
              <a:ext cx="1814512" cy="525462"/>
            </a:xfrm>
            <a:prstGeom prst="rect">
              <a:avLst/>
            </a:prstGeom>
            <a:solidFill>
              <a:srgbClr val="FFFFFF"/>
            </a:solidFill>
            <a:ln w="19050" cmpd="sng">
              <a:solidFill>
                <a:schemeClr val="tx1">
                  <a:lumMod val="50000"/>
                  <a:lumOff val="50000"/>
                </a:schemeClr>
              </a:solidFill>
              <a:miter lim="800000"/>
              <a:headEnd/>
              <a:tailEnd/>
            </a:ln>
          </p:spPr>
          <p:txBody>
            <a:bodyPr lIns="36000" tIns="0" rIns="36000" bIns="0" anchor="ctr"/>
            <a:lstStyle/>
            <a:p>
              <a:pPr algn="ctr">
                <a:defRPr/>
              </a:pPr>
              <a:r>
                <a:rPr lang="lv-LV" sz="1400" dirty="0">
                  <a:solidFill>
                    <a:srgbClr val="0D0D0D"/>
                  </a:solidFill>
                  <a:latin typeface="Cambria" charset="0"/>
                  <a:ea typeface="MS PGothic" charset="0"/>
                  <a:cs typeface="MS PGothic" charset="0"/>
                </a:rPr>
                <a:t>R&amp;D&amp;</a:t>
              </a:r>
              <a:r>
                <a:rPr lang="en-GB" sz="1400" dirty="0">
                  <a:solidFill>
                    <a:srgbClr val="0D0D0D"/>
                  </a:solidFill>
                  <a:latin typeface="Cambria" charset="0"/>
                  <a:ea typeface="MS PGothic" charset="0"/>
                  <a:cs typeface="MS PGothic" charset="0"/>
                </a:rPr>
                <a:t>I</a:t>
              </a:r>
              <a:r>
                <a:rPr lang="lv-LV" sz="1400" dirty="0">
                  <a:solidFill>
                    <a:srgbClr val="0D0D0D"/>
                  </a:solidFill>
                  <a:latin typeface="Cambria" charset="0"/>
                  <a:ea typeface="MS PGothic" charset="0"/>
                  <a:cs typeface="MS PGothic" charset="0"/>
                </a:rPr>
                <a:t> </a:t>
              </a:r>
              <a:r>
                <a:rPr lang="en-GB" sz="1400" dirty="0">
                  <a:solidFill>
                    <a:srgbClr val="0D0D0D"/>
                  </a:solidFill>
                  <a:latin typeface="Cambria" charset="0"/>
                  <a:ea typeface="MS PGothic" charset="0"/>
                  <a:cs typeface="MS PGothic" charset="0"/>
                </a:rPr>
                <a:t>and business support instruments</a:t>
              </a:r>
              <a:endParaRPr lang="en-GB" sz="1400" dirty="0">
                <a:latin typeface="Cambria" charset="0"/>
                <a:ea typeface="MS PGothic" charset="0"/>
                <a:cs typeface="MS PGothic" charset="0"/>
              </a:endParaRPr>
            </a:p>
          </p:txBody>
        </p:sp>
        <p:sp>
          <p:nvSpPr>
            <p:cNvPr id="27673" name="Rectangle 112"/>
            <p:cNvSpPr>
              <a:spLocks noChangeArrowheads="1"/>
            </p:cNvSpPr>
            <p:nvPr/>
          </p:nvSpPr>
          <p:spPr bwMode="auto">
            <a:xfrm>
              <a:off x="6559967" y="5731843"/>
              <a:ext cx="1833507" cy="525805"/>
            </a:xfrm>
            <a:prstGeom prst="rect">
              <a:avLst/>
            </a:prstGeom>
            <a:solidFill>
              <a:srgbClr val="FFFFFF"/>
            </a:solidFill>
            <a:ln w="9525">
              <a:solidFill>
                <a:srgbClr val="0D0D0D"/>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r>
                <a:rPr lang="en-GB" altLang="lv-LV" sz="1400">
                  <a:solidFill>
                    <a:srgbClr val="0D0D0D"/>
                  </a:solidFill>
                  <a:latin typeface="Cambria" panose="02040503050406030204" pitchFamily="18" charset="0"/>
                </a:rPr>
                <a:t>Standards and</a:t>
              </a:r>
              <a:r>
                <a:rPr lang="lv-LV" altLang="lv-LV" sz="1400">
                  <a:solidFill>
                    <a:srgbClr val="0D0D0D"/>
                  </a:solidFill>
                  <a:latin typeface="Cambria" panose="02040503050406030204" pitchFamily="18" charset="0"/>
                </a:rPr>
                <a:t> </a:t>
              </a:r>
              <a:r>
                <a:rPr lang="en-GB" altLang="lv-LV" sz="1400">
                  <a:solidFill>
                    <a:srgbClr val="0D0D0D"/>
                  </a:solidFill>
                  <a:latin typeface="Cambria" panose="02040503050406030204" pitchFamily="18" charset="0"/>
                </a:rPr>
                <a:t>requirements</a:t>
              </a:r>
              <a:endParaRPr lang="en-GB" altLang="lv-LV" sz="1400">
                <a:latin typeface="Cambria" panose="02040503050406030204" pitchFamily="18" charset="0"/>
              </a:endParaRPr>
            </a:p>
          </p:txBody>
        </p:sp>
        <p:cxnSp>
          <p:nvCxnSpPr>
            <p:cNvPr id="27674" name="Straight Arrow Connector 120"/>
            <p:cNvCxnSpPr>
              <a:cxnSpLocks noChangeShapeType="1"/>
            </p:cNvCxnSpPr>
            <p:nvPr/>
          </p:nvCxnSpPr>
          <p:spPr bwMode="auto">
            <a:xfrm>
              <a:off x="876863" y="4385521"/>
              <a:ext cx="0" cy="220834"/>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7675" name="Straight Arrow Connector 121"/>
            <p:cNvCxnSpPr>
              <a:cxnSpLocks noChangeShapeType="1"/>
            </p:cNvCxnSpPr>
            <p:nvPr/>
          </p:nvCxnSpPr>
          <p:spPr bwMode="auto">
            <a:xfrm>
              <a:off x="862467" y="3302894"/>
              <a:ext cx="0" cy="220834"/>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7676" name="Straight Arrow Connector 120"/>
            <p:cNvCxnSpPr>
              <a:cxnSpLocks noChangeShapeType="1"/>
            </p:cNvCxnSpPr>
            <p:nvPr/>
          </p:nvCxnSpPr>
          <p:spPr bwMode="auto">
            <a:xfrm>
              <a:off x="1136650" y="5216525"/>
              <a:ext cx="0" cy="220663"/>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46" name="Straight Arrow Connector 45"/>
            <p:cNvCxnSpPr/>
            <p:nvPr/>
          </p:nvCxnSpPr>
          <p:spPr>
            <a:xfrm>
              <a:off x="2047875" y="3360738"/>
              <a:ext cx="0" cy="129698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678" name="Rectangle 107"/>
            <p:cNvSpPr>
              <a:spLocks noChangeArrowheads="1"/>
            </p:cNvSpPr>
            <p:nvPr/>
          </p:nvSpPr>
          <p:spPr bwMode="auto">
            <a:xfrm>
              <a:off x="2437715" y="4491037"/>
              <a:ext cx="1444625" cy="599127"/>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en-GB" altLang="lv-LV" sz="1400">
                  <a:solidFill>
                    <a:srgbClr val="0D0D0D"/>
                  </a:solidFill>
                  <a:latin typeface="Cambria" panose="02040503050406030204" pitchFamily="18" charset="0"/>
                  <a:cs typeface="Times New Roman" panose="02020603050405020304" pitchFamily="18" charset="0"/>
                </a:rPr>
                <a:t>Technology transfer structures</a:t>
              </a:r>
              <a:endParaRPr lang="en-GB" altLang="lv-LV" sz="1400">
                <a:latin typeface="Cambria" panose="02040503050406030204" pitchFamily="18" charset="0"/>
              </a:endParaRPr>
            </a:p>
          </p:txBody>
        </p:sp>
        <p:sp>
          <p:nvSpPr>
            <p:cNvPr id="27679" name="Rectangle 107"/>
            <p:cNvSpPr>
              <a:spLocks noChangeArrowheads="1"/>
            </p:cNvSpPr>
            <p:nvPr/>
          </p:nvSpPr>
          <p:spPr bwMode="auto">
            <a:xfrm>
              <a:off x="1905000" y="3562350"/>
              <a:ext cx="1123950" cy="431800"/>
            </a:xfrm>
            <a:prstGeom prst="rect">
              <a:avLst/>
            </a:prstGeom>
            <a:solidFill>
              <a:srgbClr val="FFFFFF"/>
            </a:solidFill>
            <a:ln w="9525">
              <a:solidFill>
                <a:srgbClr val="C00000"/>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400">
                  <a:solidFill>
                    <a:srgbClr val="0D0D0D"/>
                  </a:solidFill>
                  <a:latin typeface="Cambria" panose="02040503050406030204" pitchFamily="18" charset="0"/>
                  <a:cs typeface="Times New Roman" panose="02020603050405020304" pitchFamily="18" charset="0"/>
                </a:rPr>
                <a:t>Competence Centers</a:t>
              </a:r>
              <a:endParaRPr lang="en-GB" altLang="lv-LV" sz="1400">
                <a:latin typeface="Cambria" panose="02040503050406030204" pitchFamily="18" charset="0"/>
                <a:cs typeface="Times New Roman" panose="02020603050405020304" pitchFamily="18" charset="0"/>
              </a:endParaRPr>
            </a:p>
          </p:txBody>
        </p:sp>
        <p:sp>
          <p:nvSpPr>
            <p:cNvPr id="59" name="Left-Right Arrow 58"/>
            <p:cNvSpPr/>
            <p:nvPr/>
          </p:nvSpPr>
          <p:spPr>
            <a:xfrm>
              <a:off x="2995613" y="2674938"/>
              <a:ext cx="314325" cy="177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mbria" panose="02040503050406030204" pitchFamily="18" charset="0"/>
              </a:endParaRPr>
            </a:p>
          </p:txBody>
        </p:sp>
        <p:sp>
          <p:nvSpPr>
            <p:cNvPr id="60" name="Left-Right Arrow 59"/>
            <p:cNvSpPr/>
            <p:nvPr/>
          </p:nvSpPr>
          <p:spPr>
            <a:xfrm>
              <a:off x="3009900" y="4179888"/>
              <a:ext cx="314325" cy="1778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Cambria" panose="02040503050406030204" pitchFamily="18" charset="0"/>
              </a:endParaRPr>
            </a:p>
          </p:txBody>
        </p:sp>
        <p:cxnSp>
          <p:nvCxnSpPr>
            <p:cNvPr id="27682" name="Straight Arrow Connector 120"/>
            <p:cNvCxnSpPr>
              <a:cxnSpLocks noChangeShapeType="1"/>
            </p:cNvCxnSpPr>
            <p:nvPr/>
          </p:nvCxnSpPr>
          <p:spPr bwMode="auto">
            <a:xfrm>
              <a:off x="5070475" y="5207000"/>
              <a:ext cx="0" cy="220663"/>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27683" name="Rectangle 110"/>
            <p:cNvSpPr>
              <a:spLocks noChangeArrowheads="1"/>
            </p:cNvSpPr>
            <p:nvPr/>
          </p:nvSpPr>
          <p:spPr bwMode="auto">
            <a:xfrm>
              <a:off x="5121275" y="5732463"/>
              <a:ext cx="1358900" cy="525462"/>
            </a:xfrm>
            <a:prstGeom prst="rect">
              <a:avLst/>
            </a:prstGeom>
            <a:solidFill>
              <a:srgbClr val="FFFFFF"/>
            </a:solidFill>
            <a:ln w="9525">
              <a:solidFill>
                <a:srgbClr val="0D0D0D"/>
              </a:solidFill>
              <a:miter lim="800000"/>
              <a:headEnd/>
              <a:tailEnd/>
            </a:ln>
          </p:spPr>
          <p:txBody>
            <a:bodyPr anchor="ct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a:r>
                <a:rPr lang="lv-LV" altLang="lv-LV" sz="1400">
                  <a:solidFill>
                    <a:srgbClr val="0D0D0D"/>
                  </a:solidFill>
                  <a:latin typeface="Cambria" panose="02040503050406030204" pitchFamily="18" charset="0"/>
                </a:rPr>
                <a:t>Research infrastructure</a:t>
              </a:r>
              <a:endParaRPr lang="en-GB" altLang="lv-LV" sz="1400">
                <a:latin typeface="Cambria" panose="02040503050406030204" pitchFamily="18" charset="0"/>
              </a:endParaRPr>
            </a:p>
          </p:txBody>
        </p:sp>
        <p:cxnSp>
          <p:nvCxnSpPr>
            <p:cNvPr id="27684" name="Straight Arrow Connector 120"/>
            <p:cNvCxnSpPr>
              <a:cxnSpLocks noChangeShapeType="1"/>
            </p:cNvCxnSpPr>
            <p:nvPr/>
          </p:nvCxnSpPr>
          <p:spPr bwMode="auto">
            <a:xfrm>
              <a:off x="7442200" y="5197475"/>
              <a:ext cx="0" cy="220663"/>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2470120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201988" y="381000"/>
            <a:ext cx="8177212" cy="733425"/>
          </a:xfrm>
        </p:spPr>
        <p:txBody>
          <a:bodyPr>
            <a:normAutofit/>
          </a:bodyPr>
          <a:lstStyle/>
          <a:p>
            <a:r>
              <a:rPr lang="en-US" altLang="lv-LV" sz="2800" dirty="0" smtClean="0">
                <a:latin typeface="Veranda"/>
                <a:ea typeface="MS PGothic" panose="020B0600070205080204" pitchFamily="34" charset="-128"/>
              </a:rPr>
              <a:t>Roles of core </a:t>
            </a:r>
            <a:r>
              <a:rPr lang="en-US" altLang="lv-LV" sz="2800" dirty="0" smtClean="0">
                <a:latin typeface="Veranda"/>
                <a:ea typeface="MS PGothic" panose="020B0600070205080204" pitchFamily="34" charset="-128"/>
              </a:rPr>
              <a:t>actors</a:t>
            </a:r>
            <a:r>
              <a:rPr lang="lv-LV" altLang="lv-LV" sz="2800" dirty="0">
                <a:latin typeface="Veranda"/>
                <a:ea typeface="MS PGothic" panose="020B0600070205080204" pitchFamily="34" charset="-128"/>
              </a:rPr>
              <a:t> </a:t>
            </a:r>
            <a:r>
              <a:rPr lang="en-US" altLang="lv-LV" sz="2800" dirty="0" smtClean="0">
                <a:latin typeface="Veranda"/>
                <a:ea typeface="MS PGothic" panose="020B0600070205080204" pitchFamily="34" charset="-128"/>
              </a:rPr>
              <a:t>Latvian </a:t>
            </a:r>
            <a:r>
              <a:rPr lang="lv-LV" altLang="lv-LV" sz="2800" dirty="0" smtClean="0">
                <a:latin typeface="Veranda"/>
                <a:ea typeface="MS PGothic" panose="020B0600070205080204" pitchFamily="34" charset="-128"/>
              </a:rPr>
              <a:t>HE&amp;R&amp;I</a:t>
            </a:r>
            <a:r>
              <a:rPr lang="en-US" altLang="lv-LV" sz="2800" dirty="0" smtClean="0">
                <a:latin typeface="Veranda"/>
                <a:ea typeface="MS PGothic" panose="020B0600070205080204" pitchFamily="34" charset="-128"/>
              </a:rPr>
              <a:t> System </a:t>
            </a:r>
          </a:p>
        </p:txBody>
      </p:sp>
      <p:sp>
        <p:nvSpPr>
          <p:cNvPr id="25603" name="Content Placeholder 2"/>
          <p:cNvSpPr>
            <a:spLocks noGrp="1"/>
          </p:cNvSpPr>
          <p:nvPr>
            <p:ph idx="1"/>
          </p:nvPr>
        </p:nvSpPr>
        <p:spPr>
          <a:xfrm>
            <a:off x="1171575" y="1784449"/>
            <a:ext cx="7786688" cy="4844951"/>
          </a:xfrm>
        </p:spPr>
        <p:txBody>
          <a:bodyPr>
            <a:noAutofit/>
          </a:bodyPr>
          <a:lstStyle/>
          <a:p>
            <a:pPr>
              <a:buFont typeface="Arial" charset="0"/>
              <a:buNone/>
              <a:defRPr/>
            </a:pPr>
            <a:r>
              <a:rPr lang="en-US" altLang="lv-LV" sz="1800" dirty="0" smtClean="0">
                <a:latin typeface="Veranda"/>
                <a:ea typeface="MS PGothic" pitchFamily="34" charset="-128"/>
              </a:rPr>
              <a:t>Role </a:t>
            </a:r>
            <a:r>
              <a:rPr lang="en-US" altLang="lv-LV" sz="1800" dirty="0">
                <a:latin typeface="Veranda"/>
                <a:ea typeface="MS PGothic" pitchFamily="34" charset="-128"/>
              </a:rPr>
              <a:t>of </a:t>
            </a:r>
            <a:r>
              <a:rPr lang="lv-LV" altLang="lv-LV" sz="1800" dirty="0">
                <a:latin typeface="Veranda"/>
                <a:ea typeface="MS PGothic" pitchFamily="34" charset="-128"/>
              </a:rPr>
              <a:t>INDUSTRY</a:t>
            </a:r>
            <a:r>
              <a:rPr lang="en-US" altLang="lv-LV" sz="1800" dirty="0">
                <a:latin typeface="Veranda"/>
                <a:ea typeface="MS PGothic" pitchFamily="34" charset="-128"/>
              </a:rPr>
              <a:t> – to innovate (demand side</a:t>
            </a:r>
            <a:r>
              <a:rPr lang="en-US" altLang="lv-LV" sz="1800" dirty="0" smtClean="0">
                <a:latin typeface="Veranda"/>
                <a:ea typeface="MS PGothic" pitchFamily="34" charset="-128"/>
              </a:rPr>
              <a:t>)</a:t>
            </a:r>
            <a:endParaRPr lang="lv-LV" altLang="lv-LV" sz="1800" dirty="0" smtClean="0">
              <a:latin typeface="Veranda"/>
              <a:ea typeface="MS PGothic" pitchFamily="34" charset="-128"/>
            </a:endParaRPr>
          </a:p>
          <a:p>
            <a:pPr>
              <a:buFont typeface="Arial" charset="0"/>
              <a:buNone/>
              <a:defRPr/>
            </a:pPr>
            <a:endParaRPr lang="en-US" altLang="lv-LV" sz="1800" dirty="0">
              <a:latin typeface="Veranda"/>
              <a:ea typeface="MS PGothic" pitchFamily="34" charset="-128"/>
            </a:endParaRPr>
          </a:p>
          <a:p>
            <a:pPr>
              <a:buFont typeface="Arial" charset="0"/>
              <a:buNone/>
              <a:defRPr/>
            </a:pPr>
            <a:r>
              <a:rPr lang="en-US" altLang="lv-LV" sz="1800" b="1" dirty="0">
                <a:latin typeface="Veranda"/>
                <a:ea typeface="MS PGothic" pitchFamily="34" charset="-128"/>
              </a:rPr>
              <a:t>Role of </a:t>
            </a:r>
            <a:r>
              <a:rPr lang="lv-LV" altLang="lv-LV" sz="1800" b="1" dirty="0">
                <a:latin typeface="Veranda"/>
                <a:ea typeface="MS PGothic" pitchFamily="34" charset="-128"/>
              </a:rPr>
              <a:t>UNIVERSITIES</a:t>
            </a:r>
            <a:r>
              <a:rPr lang="en-US" altLang="lv-LV" sz="1800" b="1" dirty="0">
                <a:latin typeface="Veranda"/>
                <a:ea typeface="MS PGothic" pitchFamily="34" charset="-128"/>
              </a:rPr>
              <a:t> – Knowledge Hubs: </a:t>
            </a:r>
          </a:p>
          <a:p>
            <a:pPr lvl="1" algn="just">
              <a:buFont typeface="Wingdings" panose="05000000000000000000" pitchFamily="2" charset="2"/>
              <a:buChar char="§"/>
              <a:defRPr/>
            </a:pPr>
            <a:r>
              <a:rPr lang="en-US" altLang="lv-LV" sz="1800" dirty="0">
                <a:latin typeface="Veranda"/>
              </a:rPr>
              <a:t>to develop </a:t>
            </a:r>
            <a:r>
              <a:rPr lang="en-US" altLang="lv-LV" sz="1800" b="1" dirty="0">
                <a:latin typeface="Veranda"/>
              </a:rPr>
              <a:t>sufficiently diverse knowledge base</a:t>
            </a:r>
            <a:r>
              <a:rPr lang="en-US" altLang="lv-LV" sz="1800" dirty="0">
                <a:latin typeface="Veranda"/>
              </a:rPr>
              <a:t> (supply side)</a:t>
            </a:r>
          </a:p>
          <a:p>
            <a:pPr lvl="1" algn="just">
              <a:buFont typeface="Wingdings" panose="05000000000000000000" pitchFamily="2" charset="2"/>
              <a:buChar char="§"/>
              <a:defRPr/>
            </a:pPr>
            <a:r>
              <a:rPr lang="en-US" altLang="lv-LV" sz="1800" dirty="0">
                <a:latin typeface="Veranda"/>
              </a:rPr>
              <a:t>to </a:t>
            </a:r>
            <a:r>
              <a:rPr lang="en-US" altLang="lv-LV" sz="1800" b="1" dirty="0">
                <a:latin typeface="Veranda"/>
              </a:rPr>
              <a:t>boost innovation capacity </a:t>
            </a:r>
            <a:r>
              <a:rPr lang="en-US" altLang="lv-LV" sz="1800" dirty="0">
                <a:latin typeface="Veranda"/>
              </a:rPr>
              <a:t>of firms through provision of human capital and access to knowledge (demand side) </a:t>
            </a:r>
          </a:p>
          <a:p>
            <a:pPr lvl="1" algn="just">
              <a:buFont typeface="Wingdings" panose="05000000000000000000" pitchFamily="2" charset="2"/>
              <a:buChar char="§"/>
              <a:defRPr/>
            </a:pPr>
            <a:r>
              <a:rPr lang="en-US" altLang="lv-LV" sz="1800" dirty="0">
                <a:latin typeface="Veranda"/>
              </a:rPr>
              <a:t>to </a:t>
            </a:r>
            <a:r>
              <a:rPr lang="en-US" altLang="lv-LV" sz="1800" b="1" dirty="0">
                <a:latin typeface="Veranda"/>
              </a:rPr>
              <a:t>generate S&amp;T human capital that is sufficiently embedded and connected </a:t>
            </a:r>
            <a:r>
              <a:rPr lang="en-US" altLang="lv-LV" sz="1800" dirty="0">
                <a:latin typeface="Veranda"/>
              </a:rPr>
              <a:t>(absorptive capacity)</a:t>
            </a:r>
          </a:p>
          <a:p>
            <a:pPr lvl="1" algn="just">
              <a:buFont typeface="Wingdings" panose="05000000000000000000" pitchFamily="2" charset="2"/>
              <a:buChar char="§"/>
              <a:defRPr/>
            </a:pPr>
            <a:r>
              <a:rPr lang="en-US" altLang="lv-LV" sz="1800" b="1" dirty="0">
                <a:latin typeface="Veranda"/>
              </a:rPr>
              <a:t>to pool resources across sectors and regions </a:t>
            </a:r>
            <a:r>
              <a:rPr lang="en-US" altLang="lv-LV" sz="1800" dirty="0">
                <a:latin typeface="Veranda"/>
              </a:rPr>
              <a:t>(innovation ecosystem)</a:t>
            </a:r>
            <a:r>
              <a:rPr lang="en-US" altLang="lv-LV" sz="1800" b="1" dirty="0">
                <a:latin typeface="Veranda"/>
              </a:rPr>
              <a:t>. </a:t>
            </a:r>
            <a:endParaRPr lang="lv-LV" altLang="lv-LV" sz="1800" b="1" dirty="0">
              <a:latin typeface="Veranda"/>
            </a:endParaRPr>
          </a:p>
          <a:p>
            <a:pPr marL="457189" lvl="1" indent="0" algn="just">
              <a:buNone/>
              <a:defRPr/>
            </a:pPr>
            <a:endParaRPr lang="en-US" altLang="lv-LV" sz="1800" b="1" dirty="0">
              <a:latin typeface="Veranda"/>
              <a:ea typeface="MS PGothic" pitchFamily="34" charset="-128"/>
            </a:endParaRPr>
          </a:p>
          <a:p>
            <a:pPr>
              <a:buFont typeface="Arial" charset="0"/>
              <a:buNone/>
              <a:defRPr/>
            </a:pPr>
            <a:r>
              <a:rPr lang="en-US" altLang="lv-LV" sz="1800" dirty="0" smtClean="0">
                <a:latin typeface="Veranda"/>
                <a:ea typeface="MS PGothic" pitchFamily="34" charset="-128"/>
              </a:rPr>
              <a:t>Role </a:t>
            </a:r>
            <a:r>
              <a:rPr lang="en-US" altLang="lv-LV" sz="1800" dirty="0">
                <a:latin typeface="Veranda"/>
                <a:ea typeface="MS PGothic" pitchFamily="34" charset="-128"/>
              </a:rPr>
              <a:t>of </a:t>
            </a:r>
            <a:r>
              <a:rPr lang="lv-LV" altLang="lv-LV" sz="1800" dirty="0">
                <a:latin typeface="Veranda"/>
                <a:ea typeface="MS PGothic" pitchFamily="34" charset="-128"/>
              </a:rPr>
              <a:t>RESEARCH INSTITUTES</a:t>
            </a:r>
            <a:r>
              <a:rPr lang="en-US" altLang="lv-LV" sz="1800" dirty="0">
                <a:latin typeface="Veranda"/>
                <a:ea typeface="MS PGothic" pitchFamily="34" charset="-128"/>
              </a:rPr>
              <a:t> - to develop relevant knowledge (supply side)</a:t>
            </a:r>
          </a:p>
          <a:p>
            <a:pPr>
              <a:buFont typeface="Arial" charset="0"/>
              <a:buNone/>
              <a:defRPr/>
            </a:pPr>
            <a:r>
              <a:rPr lang="en-US" altLang="lv-LV" sz="1800" dirty="0">
                <a:latin typeface="Veranda"/>
                <a:ea typeface="MS PGothic" pitchFamily="34" charset="-128"/>
              </a:rPr>
              <a:t>Role of </a:t>
            </a:r>
            <a:r>
              <a:rPr lang="lv-LV" altLang="lv-LV" sz="1800" dirty="0">
                <a:latin typeface="Veranda"/>
                <a:ea typeface="MS PGothic" pitchFamily="34" charset="-128"/>
              </a:rPr>
              <a:t>GOVERNMENT </a:t>
            </a:r>
            <a:r>
              <a:rPr lang="en-US" altLang="lv-LV" sz="1800" dirty="0">
                <a:latin typeface="Veranda"/>
                <a:ea typeface="MS PGothic" pitchFamily="34" charset="-128"/>
              </a:rPr>
              <a:t>– Enabler</a:t>
            </a:r>
            <a:r>
              <a:rPr lang="lv-LV" altLang="lv-LV" sz="1800" dirty="0">
                <a:latin typeface="Veranda"/>
                <a:ea typeface="MS PGothic" pitchFamily="34" charset="-128"/>
              </a:rPr>
              <a:t> </a:t>
            </a:r>
            <a:r>
              <a:rPr lang="en-US" altLang="lv-LV" sz="1800" dirty="0">
                <a:latin typeface="Veranda"/>
                <a:ea typeface="MS PGothic" pitchFamily="34" charset="-128"/>
              </a:rPr>
              <a:t>–to set structure of incentives, correct market and policy failures </a:t>
            </a:r>
          </a:p>
        </p:txBody>
      </p:sp>
      <p:sp>
        <p:nvSpPr>
          <p:cNvPr id="30724"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6B05A299-E639-41BF-8461-5608F91655C4}" type="slidenum">
              <a:rPr lang="en-US" altLang="lv-LV" sz="1000">
                <a:solidFill>
                  <a:srgbClr val="898989"/>
                </a:solidFill>
                <a:latin typeface="Verdana" panose="020B0604030504040204" pitchFamily="34" charset="0"/>
              </a:rPr>
              <a:pPr/>
              <a:t>5</a:t>
            </a:fld>
            <a:endParaRPr lang="en-US" altLang="lv-LV" sz="1000">
              <a:solidFill>
                <a:srgbClr val="898989"/>
              </a:solidFill>
              <a:latin typeface="Verdana" panose="020B0604030504040204" pitchFamily="34" charset="0"/>
            </a:endParaRPr>
          </a:p>
        </p:txBody>
      </p:sp>
      <p:sp>
        <p:nvSpPr>
          <p:cNvPr id="31752" name="Rectangle 9"/>
          <p:cNvSpPr>
            <a:spLocks noChangeArrowheads="1"/>
          </p:cNvSpPr>
          <p:nvPr/>
        </p:nvSpPr>
        <p:spPr bwMode="auto">
          <a:xfrm>
            <a:off x="8958263" y="1606748"/>
            <a:ext cx="2981323" cy="5078313"/>
          </a:xfrm>
          <a:prstGeom prst="rect">
            <a:avLst/>
          </a:prstGeom>
          <a:ln>
            <a:headEnd/>
            <a:tailEnd/>
          </a:ln>
          <a:extLst/>
        </p:spPr>
        <p:style>
          <a:lnRef idx="1">
            <a:schemeClr val="accent1"/>
          </a:lnRef>
          <a:fillRef idx="2">
            <a:schemeClr val="accent1"/>
          </a:fillRef>
          <a:effectRef idx="1">
            <a:schemeClr val="accent1"/>
          </a:effectRef>
          <a:fontRef idx="minor">
            <a:schemeClr val="dk1"/>
          </a:fontRef>
        </p:style>
        <p:txBody>
          <a:bodyPr wrap="square">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defRPr/>
            </a:pPr>
            <a:r>
              <a:rPr lang="lv-LV" altLang="lv-LV" sz="1800" b="1" i="1" dirty="0">
                <a:latin typeface="Veranda"/>
              </a:rPr>
              <a:t>F</a:t>
            </a:r>
            <a:r>
              <a:rPr lang="en-US" altLang="lv-LV" sz="1800" b="1" i="1" dirty="0" smtClean="0">
                <a:latin typeface="Veranda"/>
              </a:rPr>
              <a:t>act</a:t>
            </a:r>
            <a:r>
              <a:rPr lang="lv-LV" altLang="lv-LV" sz="1800" b="1" i="1" dirty="0" smtClean="0">
                <a:latin typeface="Veranda"/>
              </a:rPr>
              <a:t>s</a:t>
            </a:r>
            <a:r>
              <a:rPr lang="en-US" altLang="lv-LV" sz="1800" b="1" i="1" dirty="0" smtClean="0">
                <a:latin typeface="Veranda"/>
              </a:rPr>
              <a:t>:</a:t>
            </a:r>
            <a:r>
              <a:rPr lang="en-US" altLang="lv-LV" sz="1800" i="1" dirty="0" smtClean="0">
                <a:latin typeface="Veranda"/>
              </a:rPr>
              <a:t> </a:t>
            </a:r>
            <a:endParaRPr lang="en-US" altLang="lv-LV" sz="1800" i="1" dirty="0">
              <a:latin typeface="Veranda"/>
            </a:endParaRPr>
          </a:p>
          <a:p>
            <a:pPr>
              <a:defRPr/>
            </a:pPr>
            <a:r>
              <a:rPr lang="en-US" altLang="lv-LV" sz="1800" b="1" i="1" dirty="0">
                <a:latin typeface="Veranda"/>
              </a:rPr>
              <a:t>Public investment </a:t>
            </a:r>
            <a:r>
              <a:rPr lang="en-US" altLang="lv-LV" sz="1800" i="1" dirty="0">
                <a:latin typeface="Veranda"/>
              </a:rPr>
              <a:t>in research </a:t>
            </a:r>
            <a:r>
              <a:rPr lang="en-US" altLang="lv-LV" sz="1800" b="1" i="1" dirty="0">
                <a:latin typeface="Veranda"/>
              </a:rPr>
              <a:t>in Universities </a:t>
            </a:r>
            <a:r>
              <a:rPr lang="en-US" altLang="lv-LV" sz="1800" i="1" dirty="0">
                <a:latin typeface="Veranda"/>
              </a:rPr>
              <a:t>leads to:</a:t>
            </a:r>
          </a:p>
          <a:p>
            <a:pPr marL="171450" indent="-171450">
              <a:buFont typeface="Wingdings" panose="05000000000000000000" pitchFamily="2" charset="2"/>
              <a:buChar char="ü"/>
              <a:defRPr/>
            </a:pPr>
            <a:r>
              <a:rPr lang="en-US" altLang="lv-LV" sz="1800" i="1" dirty="0">
                <a:latin typeface="Veranda"/>
              </a:rPr>
              <a:t>Economic growth through an </a:t>
            </a:r>
            <a:r>
              <a:rPr lang="en-US" altLang="lv-LV" sz="1800" b="1" i="1" dirty="0">
                <a:latin typeface="Veranda"/>
              </a:rPr>
              <a:t>increase in private sector productivity; </a:t>
            </a:r>
          </a:p>
          <a:p>
            <a:pPr marL="171450" indent="-171450">
              <a:buFont typeface="Wingdings" panose="05000000000000000000" pitchFamily="2" charset="2"/>
              <a:buChar char="ü"/>
              <a:defRPr/>
            </a:pPr>
            <a:r>
              <a:rPr lang="en-US" altLang="lv-LV" sz="1800" i="1" dirty="0">
                <a:latin typeface="Veranda"/>
              </a:rPr>
              <a:t>Beneficial economic and societal impacts through </a:t>
            </a:r>
            <a:r>
              <a:rPr lang="en-US" altLang="lv-LV" sz="1800" b="1" i="1" dirty="0">
                <a:latin typeface="Veranda"/>
              </a:rPr>
              <a:t>increased interaction between the academic and private sectors</a:t>
            </a:r>
            <a:r>
              <a:rPr lang="lv-LV" altLang="lv-LV" sz="1800" b="1" i="1" dirty="0">
                <a:latin typeface="Veranda"/>
              </a:rPr>
              <a:t>;</a:t>
            </a:r>
            <a:endParaRPr lang="en-US" altLang="lv-LV" sz="1800" b="1" i="1" dirty="0">
              <a:latin typeface="Veranda"/>
            </a:endParaRPr>
          </a:p>
          <a:p>
            <a:pPr marL="171450" indent="-171450">
              <a:buFont typeface="Wingdings" panose="05000000000000000000" pitchFamily="2" charset="2"/>
              <a:buChar char="ü"/>
              <a:defRPr/>
            </a:pPr>
            <a:r>
              <a:rPr lang="en-US" altLang="lv-LV" sz="1800" b="1" i="1" dirty="0">
                <a:latin typeface="Veranda"/>
              </a:rPr>
              <a:t>Public investment in research increases </a:t>
            </a:r>
            <a:r>
              <a:rPr lang="en-US" altLang="lv-LV" sz="1800" i="1" dirty="0">
                <a:latin typeface="Veranda"/>
              </a:rPr>
              <a:t>rather than diminishes</a:t>
            </a:r>
            <a:r>
              <a:rPr lang="en-US" altLang="lv-LV" sz="1800" b="1" i="1" dirty="0">
                <a:latin typeface="Veranda"/>
              </a:rPr>
              <a:t> private sector investment </a:t>
            </a:r>
            <a:r>
              <a:rPr lang="en-US" altLang="lv-LV" sz="1800" i="1" dirty="0">
                <a:latin typeface="Veranda"/>
              </a:rPr>
              <a:t>(complementarity)</a:t>
            </a:r>
            <a:r>
              <a:rPr lang="lv-LV" altLang="lv-LV" sz="1800" i="1" dirty="0">
                <a:latin typeface="Veranda"/>
              </a:rPr>
              <a:t>.</a:t>
            </a:r>
            <a:endParaRPr lang="en-US" altLang="lv-LV" sz="1800" i="1" dirty="0">
              <a:latin typeface="Veranda"/>
            </a:endParaRPr>
          </a:p>
        </p:txBody>
      </p:sp>
    </p:spTree>
    <p:extLst>
      <p:ext uri="{BB962C8B-B14F-4D97-AF65-F5344CB8AC3E}">
        <p14:creationId xmlns:p14="http://schemas.microsoft.com/office/powerpoint/2010/main" val="3719878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394294" y="2550259"/>
            <a:ext cx="2319186" cy="1686616"/>
          </a:xfrm>
          <a:prstGeom prst="rect">
            <a:avLst/>
          </a:prstGeom>
          <a:solidFill>
            <a:schemeClr val="bg1"/>
          </a:solidFill>
        </p:spPr>
        <p:txBody>
          <a:bodyPr wrap="square">
            <a:spAutoFit/>
          </a:bodyPr>
          <a:lstStyle/>
          <a:p>
            <a:pPr>
              <a:defRPr/>
            </a:pPr>
            <a:r>
              <a:rPr lang="en-GB" sz="1295" b="1" dirty="0">
                <a:latin typeface="Veranda"/>
                <a:cs typeface="Arial" panose="020B0604020202020204" pitchFamily="34" charset="0"/>
              </a:rPr>
              <a:t>Infrastructure and knowledge base</a:t>
            </a:r>
            <a:r>
              <a:rPr lang="en-GB" sz="1295" dirty="0">
                <a:latin typeface="Veranda"/>
                <a:cs typeface="Arial" panose="020B0604020202020204" pitchFamily="34" charset="0"/>
              </a:rPr>
              <a:t>:</a:t>
            </a:r>
          </a:p>
          <a:p>
            <a:pPr marL="217556" indent="-217556">
              <a:buFont typeface="Arial" panose="020B0604020202020204" pitchFamily="34" charset="0"/>
              <a:buChar char="•"/>
              <a:defRPr/>
            </a:pPr>
            <a:r>
              <a:rPr lang="en-GB" sz="1295" dirty="0">
                <a:latin typeface="Veranda"/>
                <a:cs typeface="Arial" panose="020B0604020202020204" pitchFamily="34" charset="0"/>
              </a:rPr>
              <a:t>ERDF infrastructure projects;</a:t>
            </a:r>
          </a:p>
          <a:p>
            <a:pPr marL="217556" indent="-217556">
              <a:buFont typeface="Arial" panose="020B0604020202020204" pitchFamily="34" charset="0"/>
              <a:buChar char="•"/>
              <a:defRPr/>
            </a:pPr>
            <a:r>
              <a:rPr lang="en-GB" sz="1295" dirty="0">
                <a:latin typeface="Veranda"/>
                <a:cs typeface="Arial" panose="020B0604020202020204" pitchFamily="34" charset="0"/>
              </a:rPr>
              <a:t>Consolidation projects;</a:t>
            </a:r>
          </a:p>
          <a:p>
            <a:pPr marL="217556" indent="-217556">
              <a:buFont typeface="Arial" panose="020B0604020202020204" pitchFamily="34" charset="0"/>
              <a:buChar char="•"/>
              <a:defRPr/>
            </a:pPr>
            <a:r>
              <a:rPr lang="en-GB" sz="1295" dirty="0">
                <a:latin typeface="Veranda"/>
                <a:cs typeface="Arial" panose="020B0604020202020204" pitchFamily="34" charset="0"/>
              </a:rPr>
              <a:t>Study and research environment</a:t>
            </a:r>
            <a:r>
              <a:rPr lang="lv-LV" sz="1295" dirty="0">
                <a:latin typeface="Veranda"/>
                <a:cs typeface="Arial" panose="020B0604020202020204" pitchFamily="34" charset="0"/>
              </a:rPr>
              <a:t>.</a:t>
            </a:r>
            <a:endParaRPr lang="en-GB" sz="1295" dirty="0">
              <a:latin typeface="Veranda"/>
              <a:cs typeface="Arial" panose="020B0604020202020204" pitchFamily="34" charset="0"/>
            </a:endParaRPr>
          </a:p>
          <a:p>
            <a:pPr>
              <a:defRPr/>
            </a:pPr>
            <a:endParaRPr lang="en-GB" sz="1295" dirty="0">
              <a:latin typeface="Veranda"/>
              <a:cs typeface="Arial" panose="020B0604020202020204" pitchFamily="34" charset="0"/>
            </a:endParaRPr>
          </a:p>
        </p:txBody>
      </p:sp>
      <p:sp>
        <p:nvSpPr>
          <p:cNvPr id="20" name="Rectangle 19"/>
          <p:cNvSpPr/>
          <p:nvPr/>
        </p:nvSpPr>
        <p:spPr>
          <a:xfrm>
            <a:off x="5944862" y="1706690"/>
            <a:ext cx="5622214" cy="2324354"/>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p>
        </p:txBody>
      </p:sp>
      <p:sp>
        <p:nvSpPr>
          <p:cNvPr id="28" name="Rectangle 27"/>
          <p:cNvSpPr/>
          <p:nvPr/>
        </p:nvSpPr>
        <p:spPr>
          <a:xfrm>
            <a:off x="253016" y="1706690"/>
            <a:ext cx="5620871" cy="2300884"/>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solidFill>
                <a:schemeClr val="accent1">
                  <a:lumMod val="75000"/>
                </a:schemeClr>
              </a:solidFill>
            </a:endParaRPr>
          </a:p>
        </p:txBody>
      </p:sp>
      <p:sp>
        <p:nvSpPr>
          <p:cNvPr id="27651" name="Slide Number Placeholder 5"/>
          <p:cNvSpPr>
            <a:spLocks noGrp="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60D5FE0-5535-484E-9F1E-4B2797CD555D}" type="slidenum">
              <a:rPr lang="en-US" altLang="lv-LV" smtClean="0"/>
              <a:pPr/>
              <a:t>6</a:t>
            </a:fld>
            <a:endParaRPr lang="en-US" altLang="lv-LV" smtClean="0"/>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3384755683"/>
              </p:ext>
            </p:extLst>
          </p:nvPr>
        </p:nvGraphicFramePr>
        <p:xfrm>
          <a:off x="2992757" y="2351908"/>
          <a:ext cx="5834671" cy="34179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7557650" y="2728567"/>
            <a:ext cx="2048425" cy="1288045"/>
          </a:xfrm>
          <a:prstGeom prst="rect">
            <a:avLst/>
          </a:prstGeom>
          <a:solidFill>
            <a:schemeClr val="bg1"/>
          </a:solidFill>
        </p:spPr>
        <p:txBody>
          <a:bodyPr wrap="square">
            <a:spAutoFit/>
          </a:bodyPr>
          <a:lstStyle/>
          <a:p>
            <a:pPr>
              <a:defRPr/>
            </a:pPr>
            <a:r>
              <a:rPr lang="en-GB" sz="1295" b="1" dirty="0">
                <a:latin typeface="Veranda"/>
                <a:cs typeface="Arial" panose="020B0604020202020204" pitchFamily="34" charset="0"/>
              </a:rPr>
              <a:t>Students and graduates</a:t>
            </a:r>
            <a:r>
              <a:rPr lang="en-GB" sz="1295" dirty="0">
                <a:latin typeface="Veranda"/>
                <a:cs typeface="Arial" panose="020B0604020202020204" pitchFamily="34" charset="0"/>
              </a:rPr>
              <a:t>:</a:t>
            </a:r>
          </a:p>
          <a:p>
            <a:pPr marL="217556" indent="-217556">
              <a:buFont typeface="Arial" panose="020B0604020202020204" pitchFamily="34" charset="0"/>
              <a:buChar char="•"/>
              <a:defRPr/>
            </a:pPr>
            <a:r>
              <a:rPr lang="en-GB" sz="1295" dirty="0">
                <a:latin typeface="Veranda"/>
                <a:cs typeface="Arial" panose="020B0604020202020204" pitchFamily="34" charset="0"/>
              </a:rPr>
              <a:t>Loans and stipends;</a:t>
            </a:r>
          </a:p>
          <a:p>
            <a:pPr marL="217556" indent="-217556">
              <a:buFont typeface="Arial" panose="020B0604020202020204" pitchFamily="34" charset="0"/>
              <a:buChar char="•"/>
              <a:defRPr/>
            </a:pPr>
            <a:r>
              <a:rPr lang="en-GB" sz="1295" dirty="0">
                <a:latin typeface="Veranda"/>
                <a:cs typeface="Arial" panose="020B0604020202020204" pitchFamily="34" charset="0"/>
              </a:rPr>
              <a:t>Tuition fees;</a:t>
            </a:r>
          </a:p>
          <a:p>
            <a:pPr marL="217556" indent="-217556">
              <a:buFont typeface="Arial" panose="020B0604020202020204" pitchFamily="34" charset="0"/>
              <a:buChar char="•"/>
              <a:defRPr/>
            </a:pPr>
            <a:r>
              <a:rPr lang="en-GB" sz="1295" dirty="0">
                <a:latin typeface="Veranda"/>
                <a:cs typeface="Arial" panose="020B0604020202020204" pitchFamily="34" charset="0"/>
              </a:rPr>
              <a:t>Full-time/part-time studies.</a:t>
            </a:r>
          </a:p>
        </p:txBody>
      </p:sp>
      <p:sp>
        <p:nvSpPr>
          <p:cNvPr id="13" name="TextBox 12"/>
          <p:cNvSpPr txBox="1"/>
          <p:nvPr/>
        </p:nvSpPr>
        <p:spPr>
          <a:xfrm>
            <a:off x="7557650" y="5006083"/>
            <a:ext cx="2089151" cy="1288045"/>
          </a:xfrm>
          <a:prstGeom prst="rect">
            <a:avLst/>
          </a:prstGeom>
          <a:noFill/>
        </p:spPr>
        <p:txBody>
          <a:bodyPr>
            <a:spAutoFit/>
          </a:bodyPr>
          <a:lstStyle/>
          <a:p>
            <a:pPr>
              <a:defRPr/>
            </a:pPr>
            <a:r>
              <a:rPr lang="en-GB" sz="1295" b="1" dirty="0">
                <a:latin typeface="Veranda"/>
                <a:cs typeface="Arial" panose="020B0604020202020204" pitchFamily="34" charset="0"/>
              </a:rPr>
              <a:t>Academic and scientific personnel:</a:t>
            </a:r>
          </a:p>
          <a:p>
            <a:pPr marL="217556" indent="-217556">
              <a:buFont typeface="Arial" panose="020B0604020202020204" pitchFamily="34" charset="0"/>
              <a:buChar char="•"/>
              <a:defRPr/>
            </a:pPr>
            <a:r>
              <a:rPr lang="en-GB" sz="1295" dirty="0">
                <a:latin typeface="Veranda"/>
                <a:cs typeface="Arial" panose="020B0604020202020204" pitchFamily="34" charset="0"/>
              </a:rPr>
              <a:t>Selection procedures;</a:t>
            </a:r>
          </a:p>
          <a:p>
            <a:pPr marL="217556" indent="-217556">
              <a:buFont typeface="Arial" panose="020B0604020202020204" pitchFamily="34" charset="0"/>
              <a:buChar char="•"/>
              <a:defRPr/>
            </a:pPr>
            <a:r>
              <a:rPr lang="en-GB" sz="1295" dirty="0">
                <a:latin typeface="Veranda"/>
                <a:cs typeface="Arial" panose="020B0604020202020204" pitchFamily="34" charset="0"/>
              </a:rPr>
              <a:t>Mobility;</a:t>
            </a:r>
          </a:p>
          <a:p>
            <a:pPr marL="217556" indent="-217556">
              <a:buFont typeface="Arial" panose="020B0604020202020204" pitchFamily="34" charset="0"/>
              <a:buChar char="•"/>
              <a:defRPr/>
            </a:pPr>
            <a:r>
              <a:rPr lang="en-GB" sz="1295" dirty="0">
                <a:latin typeface="Veranda"/>
                <a:cs typeface="Arial" panose="020B0604020202020204" pitchFamily="34" charset="0"/>
              </a:rPr>
              <a:t>Raising qualification.</a:t>
            </a:r>
          </a:p>
          <a:p>
            <a:pPr>
              <a:defRPr/>
            </a:pPr>
            <a:endParaRPr lang="en-GB" sz="1295" dirty="0">
              <a:latin typeface="Veranda"/>
            </a:endParaRPr>
          </a:p>
        </p:txBody>
      </p:sp>
      <p:sp>
        <p:nvSpPr>
          <p:cNvPr id="14" name="TextBox 13"/>
          <p:cNvSpPr txBox="1"/>
          <p:nvPr/>
        </p:nvSpPr>
        <p:spPr>
          <a:xfrm>
            <a:off x="2248978" y="5062969"/>
            <a:ext cx="2295925" cy="1088760"/>
          </a:xfrm>
          <a:prstGeom prst="rect">
            <a:avLst/>
          </a:prstGeom>
          <a:ln/>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GB" sz="1295" b="1" dirty="0">
                <a:latin typeface="Veranda"/>
                <a:cs typeface="Arial" panose="020B0604020202020204" pitchFamily="34" charset="0"/>
              </a:rPr>
              <a:t>External and internal regulations:</a:t>
            </a:r>
          </a:p>
          <a:p>
            <a:pPr marL="217556" indent="-217556">
              <a:buFont typeface="Arial" panose="020B0604020202020204" pitchFamily="34" charset="0"/>
              <a:buChar char="•"/>
              <a:defRPr/>
            </a:pPr>
            <a:r>
              <a:rPr lang="en-GB" sz="1295" b="1" dirty="0">
                <a:latin typeface="Veranda"/>
                <a:cs typeface="Arial" panose="020B0604020202020204" pitchFamily="34" charset="0"/>
              </a:rPr>
              <a:t>Funding model;</a:t>
            </a:r>
          </a:p>
          <a:p>
            <a:pPr marL="217556" indent="-217556">
              <a:buFont typeface="Arial" panose="020B0604020202020204" pitchFamily="34" charset="0"/>
              <a:buChar char="•"/>
              <a:defRPr/>
            </a:pPr>
            <a:r>
              <a:rPr lang="lv-LV" sz="1295" b="1" dirty="0" err="1" smtClean="0">
                <a:latin typeface="Veranda"/>
                <a:cs typeface="Arial" panose="020B0604020202020204" pitchFamily="34" charset="0"/>
              </a:rPr>
              <a:t>Revised</a:t>
            </a:r>
            <a:r>
              <a:rPr lang="lv-LV" sz="1295" b="1" dirty="0" smtClean="0">
                <a:latin typeface="Veranda"/>
                <a:cs typeface="Arial" panose="020B0604020202020204" pitchFamily="34" charset="0"/>
              </a:rPr>
              <a:t> </a:t>
            </a:r>
            <a:r>
              <a:rPr lang="lv-LV" sz="1295" b="1" dirty="0" err="1" smtClean="0">
                <a:latin typeface="Veranda"/>
                <a:cs typeface="Arial" panose="020B0604020202020204" pitchFamily="34" charset="0"/>
              </a:rPr>
              <a:t>regulation</a:t>
            </a:r>
            <a:r>
              <a:rPr lang="lv-LV" sz="1295" b="1" dirty="0" smtClean="0">
                <a:latin typeface="Veranda"/>
                <a:cs typeface="Arial" panose="020B0604020202020204" pitchFamily="34" charset="0"/>
              </a:rPr>
              <a:t> </a:t>
            </a:r>
            <a:r>
              <a:rPr lang="lv-LV" sz="1295" b="1" dirty="0" err="1" smtClean="0">
                <a:latin typeface="Veranda"/>
                <a:cs typeface="Arial" panose="020B0604020202020204" pitchFamily="34" charset="0"/>
              </a:rPr>
              <a:t>for</a:t>
            </a:r>
            <a:r>
              <a:rPr lang="en-GB" sz="1295" b="1" dirty="0" smtClean="0">
                <a:latin typeface="Veranda"/>
                <a:cs typeface="Arial" panose="020B0604020202020204" pitchFamily="34" charset="0"/>
              </a:rPr>
              <a:t> </a:t>
            </a:r>
            <a:r>
              <a:rPr lang="en-GB" sz="1295" b="1" dirty="0">
                <a:latin typeface="Veranda"/>
                <a:cs typeface="Arial" panose="020B0604020202020204" pitchFamily="34" charset="0"/>
              </a:rPr>
              <a:t>quality assurance.</a:t>
            </a:r>
          </a:p>
        </p:txBody>
      </p:sp>
      <p:sp>
        <p:nvSpPr>
          <p:cNvPr id="21" name="Down Arrow Callout 20"/>
          <p:cNvSpPr/>
          <p:nvPr/>
        </p:nvSpPr>
        <p:spPr>
          <a:xfrm>
            <a:off x="2401080" y="4197737"/>
            <a:ext cx="1879600" cy="808346"/>
          </a:xfrm>
          <a:prstGeom prst="downArrowCallout">
            <a:avLst/>
          </a:prstGeom>
          <a:solidFill>
            <a:schemeClr val="accent4"/>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lIns="69628" tIns="34815" rIns="69628" bIns="34815" anchor="ctr"/>
          <a:lstStyle/>
          <a:p>
            <a:pPr algn="ctr">
              <a:defRPr/>
            </a:pPr>
            <a:r>
              <a:rPr lang="lv-LV" b="1" dirty="0" err="1" smtClean="0">
                <a:solidFill>
                  <a:schemeClr val="tx1"/>
                </a:solidFill>
                <a:latin typeface="Arial" panose="020B0604020202020204" pitchFamily="34" charset="0"/>
                <a:cs typeface="Arial" panose="020B0604020202020204" pitchFamily="34" charset="0"/>
              </a:rPr>
              <a:t>Effectiveness</a:t>
            </a:r>
            <a:r>
              <a:rPr lang="lv-LV" b="1" dirty="0" smtClean="0">
                <a:solidFill>
                  <a:schemeClr val="tx1"/>
                </a:solidFill>
                <a:latin typeface="Arial" panose="020B0604020202020204" pitchFamily="34" charset="0"/>
                <a:cs typeface="Arial" panose="020B0604020202020204" pitchFamily="34" charset="0"/>
              </a:rPr>
              <a:t> &amp; </a:t>
            </a:r>
            <a:r>
              <a:rPr lang="lv-LV" b="1" dirty="0" err="1" smtClean="0">
                <a:solidFill>
                  <a:schemeClr val="tx1"/>
                </a:solidFill>
                <a:latin typeface="Arial" panose="020B0604020202020204" pitchFamily="34" charset="0"/>
                <a:cs typeface="Arial" panose="020B0604020202020204" pitchFamily="34" charset="0"/>
              </a:rPr>
              <a:t>c</a:t>
            </a:r>
            <a:r>
              <a:rPr lang="lv-LV" b="1" dirty="0" err="1" smtClean="0">
                <a:solidFill>
                  <a:schemeClr val="tx1"/>
                </a:solidFill>
                <a:latin typeface="Arial" panose="020B0604020202020204" pitchFamily="34" charset="0"/>
                <a:cs typeface="Arial" panose="020B0604020202020204" pitchFamily="34" charset="0"/>
              </a:rPr>
              <a:t>ost</a:t>
            </a:r>
            <a:r>
              <a:rPr lang="lv-LV" b="1" dirty="0" smtClean="0">
                <a:solidFill>
                  <a:schemeClr val="tx1"/>
                </a:solidFill>
                <a:latin typeface="Arial" panose="020B0604020202020204" pitchFamily="34" charset="0"/>
                <a:cs typeface="Arial" panose="020B0604020202020204" pitchFamily="34" charset="0"/>
              </a:rPr>
              <a:t> </a:t>
            </a:r>
            <a:r>
              <a:rPr lang="lv-LV" b="1" dirty="0" err="1">
                <a:solidFill>
                  <a:schemeClr val="tx1"/>
                </a:solidFill>
                <a:latin typeface="Arial" panose="020B0604020202020204" pitchFamily="34" charset="0"/>
                <a:cs typeface="Arial" panose="020B0604020202020204" pitchFamily="34" charset="0"/>
              </a:rPr>
              <a:t>efficiency</a:t>
            </a:r>
            <a:endParaRPr lang="lv-LV" b="1" dirty="0">
              <a:solidFill>
                <a:schemeClr val="tx1"/>
              </a:solidFill>
              <a:latin typeface="Arial" panose="020B0604020202020204" pitchFamily="34" charset="0"/>
              <a:cs typeface="Arial" panose="020B0604020202020204" pitchFamily="34" charset="0"/>
            </a:endParaRPr>
          </a:p>
        </p:txBody>
      </p:sp>
      <p:sp>
        <p:nvSpPr>
          <p:cNvPr id="22" name="Down Arrow Callout 21"/>
          <p:cNvSpPr/>
          <p:nvPr/>
        </p:nvSpPr>
        <p:spPr>
          <a:xfrm>
            <a:off x="6872288" y="1797156"/>
            <a:ext cx="2493463" cy="931410"/>
          </a:xfrm>
          <a:prstGeom prst="downArrowCallout">
            <a:avLst/>
          </a:prstGeom>
          <a:solidFill>
            <a:schemeClr val="accent4"/>
          </a:solidFill>
          <a:ln w="12700">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lIns="69628" tIns="34815" rIns="69628" bIns="34815" anchor="ctr"/>
          <a:lstStyle/>
          <a:p>
            <a:pPr algn="ctr">
              <a:defRPr/>
            </a:pPr>
            <a:r>
              <a:rPr lang="lv-LV" b="1" dirty="0" err="1" smtClean="0">
                <a:solidFill>
                  <a:schemeClr val="tx1"/>
                </a:solidFill>
                <a:latin typeface="Arial" panose="020B0604020202020204" pitchFamily="34" charset="0"/>
                <a:cs typeface="Arial" panose="020B0604020202020204" pitchFamily="34" charset="0"/>
              </a:rPr>
              <a:t>Accessibility</a:t>
            </a:r>
            <a:r>
              <a:rPr lang="lv-LV" b="1" dirty="0" smtClean="0">
                <a:solidFill>
                  <a:schemeClr val="tx1"/>
                </a:solidFill>
                <a:latin typeface="Arial" panose="020B0604020202020204" pitchFamily="34" charset="0"/>
                <a:cs typeface="Arial" panose="020B0604020202020204" pitchFamily="34" charset="0"/>
              </a:rPr>
              <a:t> </a:t>
            </a:r>
            <a:r>
              <a:rPr lang="lv-LV" b="1" dirty="0" err="1" smtClean="0">
                <a:solidFill>
                  <a:schemeClr val="tx1"/>
                </a:solidFill>
                <a:latin typeface="Arial" panose="020B0604020202020204" pitchFamily="34" charset="0"/>
                <a:cs typeface="Arial" panose="020B0604020202020204" pitchFamily="34" charset="0"/>
              </a:rPr>
              <a:t>and</a:t>
            </a:r>
            <a:r>
              <a:rPr lang="lv-LV" b="1" dirty="0" smtClean="0">
                <a:solidFill>
                  <a:schemeClr val="tx1"/>
                </a:solidFill>
                <a:latin typeface="Arial" panose="020B0604020202020204" pitchFamily="34" charset="0"/>
                <a:cs typeface="Arial" panose="020B0604020202020204" pitchFamily="34" charset="0"/>
              </a:rPr>
              <a:t> </a:t>
            </a:r>
            <a:r>
              <a:rPr lang="lv-LV" b="1" dirty="0" err="1" smtClean="0">
                <a:solidFill>
                  <a:schemeClr val="tx1"/>
                </a:solidFill>
                <a:latin typeface="Arial" panose="020B0604020202020204" pitchFamily="34" charset="0"/>
                <a:cs typeface="Arial" panose="020B0604020202020204" pitchFamily="34" charset="0"/>
              </a:rPr>
              <a:t>participation</a:t>
            </a:r>
            <a:endParaRPr lang="lv-LV" b="1" dirty="0">
              <a:solidFill>
                <a:schemeClr val="tx1"/>
              </a:solidFill>
              <a:latin typeface="Arial" panose="020B0604020202020204" pitchFamily="34" charset="0"/>
              <a:cs typeface="Arial" panose="020B0604020202020204" pitchFamily="34" charset="0"/>
            </a:endParaRPr>
          </a:p>
        </p:txBody>
      </p:sp>
      <p:sp>
        <p:nvSpPr>
          <p:cNvPr id="23" name="Down Arrow Callout 22"/>
          <p:cNvSpPr/>
          <p:nvPr/>
        </p:nvSpPr>
        <p:spPr>
          <a:xfrm>
            <a:off x="7692175" y="4196718"/>
            <a:ext cx="1670051" cy="809364"/>
          </a:xfrm>
          <a:prstGeom prst="downArrowCallout">
            <a:avLst/>
          </a:prstGeom>
          <a:solidFill>
            <a:schemeClr val="accent4"/>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lIns="69628" tIns="34815" rIns="69628" bIns="34815" anchor="ctr"/>
          <a:lstStyle/>
          <a:p>
            <a:pPr algn="ctr">
              <a:defRPr/>
            </a:pPr>
            <a:r>
              <a:rPr lang="lv-LV" b="1" dirty="0" err="1" smtClean="0">
                <a:solidFill>
                  <a:schemeClr val="tx1"/>
                </a:solidFill>
                <a:latin typeface="Arial" panose="020B0604020202020204" pitchFamily="34" charset="0"/>
                <a:cs typeface="Arial" panose="020B0604020202020204" pitchFamily="34" charset="0"/>
              </a:rPr>
              <a:t>Quality</a:t>
            </a:r>
            <a:r>
              <a:rPr lang="lv-LV" b="1" dirty="0" smtClean="0">
                <a:solidFill>
                  <a:schemeClr val="tx1"/>
                </a:solidFill>
                <a:latin typeface="Arial" panose="020B0604020202020204" pitchFamily="34" charset="0"/>
                <a:cs typeface="Arial" panose="020B0604020202020204" pitchFamily="34" charset="0"/>
              </a:rPr>
              <a:t> &amp; Relevance</a:t>
            </a:r>
            <a:endParaRPr lang="lv-LV" b="1" dirty="0">
              <a:solidFill>
                <a:schemeClr val="tx1"/>
              </a:solidFill>
              <a:latin typeface="Arial" panose="020B0604020202020204" pitchFamily="34" charset="0"/>
              <a:cs typeface="Arial" panose="020B0604020202020204" pitchFamily="34" charset="0"/>
            </a:endParaRPr>
          </a:p>
        </p:txBody>
      </p:sp>
      <p:sp>
        <p:nvSpPr>
          <p:cNvPr id="24" name="Down Arrow Callout 23"/>
          <p:cNvSpPr/>
          <p:nvPr/>
        </p:nvSpPr>
        <p:spPr>
          <a:xfrm>
            <a:off x="2388224" y="1797156"/>
            <a:ext cx="2636422" cy="836366"/>
          </a:xfrm>
          <a:prstGeom prst="downArrowCallout">
            <a:avLst/>
          </a:prstGeom>
          <a:solidFill>
            <a:schemeClr val="accent4"/>
          </a:solidFill>
          <a:ln>
            <a:solidFill>
              <a:schemeClr val="accent1">
                <a:lumMod val="50000"/>
              </a:schemeClr>
            </a:solidFill>
          </a:ln>
        </p:spPr>
        <p:style>
          <a:lnRef idx="2">
            <a:schemeClr val="accent1"/>
          </a:lnRef>
          <a:fillRef idx="1">
            <a:schemeClr val="lt1"/>
          </a:fillRef>
          <a:effectRef idx="0">
            <a:schemeClr val="accent1"/>
          </a:effectRef>
          <a:fontRef idx="minor">
            <a:schemeClr val="dk1"/>
          </a:fontRef>
        </p:style>
        <p:txBody>
          <a:bodyPr lIns="69628" tIns="34815" rIns="69628" bIns="34815" anchor="ctr"/>
          <a:lstStyle/>
          <a:p>
            <a:pPr algn="ctr">
              <a:defRPr/>
            </a:pPr>
            <a:r>
              <a:rPr lang="lv-LV" b="1" dirty="0" err="1" smtClean="0">
                <a:solidFill>
                  <a:schemeClr val="tx1"/>
                </a:solidFill>
                <a:latin typeface="Arial" panose="020B0604020202020204" pitchFamily="34" charset="0"/>
                <a:cs typeface="Arial" panose="020B0604020202020204" pitchFamily="34" charset="0"/>
              </a:rPr>
              <a:t>Consolidation</a:t>
            </a:r>
            <a:r>
              <a:rPr lang="lv-LV" b="1" dirty="0" smtClean="0">
                <a:solidFill>
                  <a:schemeClr val="tx1"/>
                </a:solidFill>
                <a:latin typeface="Arial" panose="020B0604020202020204" pitchFamily="34" charset="0"/>
                <a:cs typeface="Arial" panose="020B0604020202020204" pitchFamily="34" charset="0"/>
              </a:rPr>
              <a:t> &amp; </a:t>
            </a:r>
            <a:r>
              <a:rPr lang="lv-LV" b="1" dirty="0" err="1" smtClean="0">
                <a:solidFill>
                  <a:schemeClr val="tx1"/>
                </a:solidFill>
                <a:latin typeface="Arial" panose="020B0604020202020204" pitchFamily="34" charset="0"/>
                <a:cs typeface="Arial" panose="020B0604020202020204" pitchFamily="34" charset="0"/>
              </a:rPr>
              <a:t>integration</a:t>
            </a:r>
            <a:endParaRPr lang="lv-LV" b="1" dirty="0">
              <a:solidFill>
                <a:schemeClr val="tx1"/>
              </a:solidFill>
              <a:latin typeface="Arial" panose="020B0604020202020204" pitchFamily="34" charset="0"/>
              <a:cs typeface="Arial" panose="020B0604020202020204" pitchFamily="34" charset="0"/>
            </a:endParaRPr>
          </a:p>
        </p:txBody>
      </p:sp>
      <p:sp>
        <p:nvSpPr>
          <p:cNvPr id="17" name="TextBox 16"/>
          <p:cNvSpPr txBox="1"/>
          <p:nvPr/>
        </p:nvSpPr>
        <p:spPr>
          <a:xfrm>
            <a:off x="9689773" y="2282320"/>
            <a:ext cx="1793605"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lv-LV" sz="1400" b="1" dirty="0" smtClean="0">
                <a:latin typeface="Veranda"/>
              </a:rPr>
              <a:t>YMC </a:t>
            </a:r>
            <a:r>
              <a:rPr lang="lv-LV" sz="1400" b="1" dirty="0" err="1" smtClean="0">
                <a:latin typeface="Veranda"/>
              </a:rPr>
              <a:t>Priority</a:t>
            </a:r>
            <a:r>
              <a:rPr lang="lv-LV" sz="1400" b="1" dirty="0" smtClean="0">
                <a:latin typeface="Veranda"/>
              </a:rPr>
              <a:t>:</a:t>
            </a:r>
          </a:p>
          <a:p>
            <a:r>
              <a:rPr lang="en-US" sz="1400" dirty="0">
                <a:latin typeface="Veranda"/>
              </a:rPr>
              <a:t>Fostering</a:t>
            </a:r>
            <a:r>
              <a:rPr lang="lv-LV" sz="1400" dirty="0">
                <a:latin typeface="Veranda"/>
              </a:rPr>
              <a:t> </a:t>
            </a:r>
            <a:r>
              <a:rPr lang="en-US" sz="1400" dirty="0">
                <a:latin typeface="Veranda"/>
              </a:rPr>
              <a:t>the</a:t>
            </a:r>
            <a:r>
              <a:rPr lang="lv-LV" sz="1400" dirty="0">
                <a:latin typeface="Veranda"/>
              </a:rPr>
              <a:t> </a:t>
            </a:r>
            <a:r>
              <a:rPr lang="en-US" sz="1400" dirty="0">
                <a:latin typeface="Veranda"/>
              </a:rPr>
              <a:t>employability</a:t>
            </a:r>
            <a:r>
              <a:rPr lang="lv-LV" sz="1400" dirty="0">
                <a:latin typeface="Veranda"/>
              </a:rPr>
              <a:t> </a:t>
            </a:r>
            <a:r>
              <a:rPr lang="en-US" sz="1400" dirty="0">
                <a:latin typeface="Veranda"/>
              </a:rPr>
              <a:t>of</a:t>
            </a:r>
            <a:r>
              <a:rPr lang="lv-LV" sz="1400" dirty="0">
                <a:latin typeface="Veranda"/>
              </a:rPr>
              <a:t> </a:t>
            </a:r>
            <a:r>
              <a:rPr lang="en-US" sz="1400" dirty="0" smtClean="0">
                <a:latin typeface="Veranda"/>
              </a:rPr>
              <a:t>graduates</a:t>
            </a:r>
            <a:r>
              <a:rPr lang="lv-LV" sz="1400" dirty="0" smtClean="0">
                <a:latin typeface="Veranda"/>
              </a:rPr>
              <a:t>;</a:t>
            </a:r>
            <a:endParaRPr lang="lv-LV" sz="1400" dirty="0">
              <a:latin typeface="Veranda"/>
            </a:endParaRPr>
          </a:p>
        </p:txBody>
      </p:sp>
      <p:sp>
        <p:nvSpPr>
          <p:cNvPr id="15" name="Title 1"/>
          <p:cNvSpPr>
            <a:spLocks noGrp="1"/>
          </p:cNvSpPr>
          <p:nvPr>
            <p:ph type="title"/>
          </p:nvPr>
        </p:nvSpPr>
        <p:spPr>
          <a:xfrm>
            <a:off x="2761368" y="405510"/>
            <a:ext cx="8805708" cy="1036643"/>
          </a:xfrm>
        </p:spPr>
        <p:txBody>
          <a:bodyPr>
            <a:normAutofit fontScale="90000"/>
          </a:bodyPr>
          <a:lstStyle/>
          <a:p>
            <a:r>
              <a:rPr lang="lv-LV" dirty="0" smtClean="0"/>
              <a:t>YMC </a:t>
            </a:r>
            <a:r>
              <a:rPr lang="lv-LV" dirty="0" err="1" smtClean="0"/>
              <a:t>Priorities</a:t>
            </a:r>
            <a:r>
              <a:rPr lang="lv-LV" dirty="0" smtClean="0"/>
              <a:t> </a:t>
            </a:r>
            <a:r>
              <a:rPr lang="lv-LV" dirty="0" err="1" smtClean="0"/>
              <a:t>and</a:t>
            </a:r>
            <a:r>
              <a:rPr lang="lv-LV" dirty="0" smtClean="0"/>
              <a:t> HE </a:t>
            </a:r>
            <a:r>
              <a:rPr lang="lv-LV" dirty="0" err="1" smtClean="0"/>
              <a:t>quality</a:t>
            </a:r>
            <a:r>
              <a:rPr lang="lv-LV" dirty="0" smtClean="0"/>
              <a:t>, </a:t>
            </a:r>
            <a:br>
              <a:rPr lang="lv-LV" dirty="0" smtClean="0"/>
            </a:br>
            <a:r>
              <a:rPr lang="lv-LV" dirty="0" smtClean="0"/>
              <a:t>relevance </a:t>
            </a:r>
            <a:r>
              <a:rPr lang="lv-LV" dirty="0" err="1"/>
              <a:t>and</a:t>
            </a:r>
            <a:r>
              <a:rPr lang="lv-LV" dirty="0"/>
              <a:t> </a:t>
            </a:r>
            <a:r>
              <a:rPr lang="lv-LV" dirty="0" err="1"/>
              <a:t>allignemnt</a:t>
            </a:r>
            <a:r>
              <a:rPr lang="lv-LV" dirty="0"/>
              <a:t> </a:t>
            </a:r>
            <a:r>
              <a:rPr lang="lv-LV" dirty="0" err="1"/>
              <a:t>with</a:t>
            </a:r>
            <a:r>
              <a:rPr lang="lv-LV" dirty="0"/>
              <a:t> </a:t>
            </a:r>
            <a:r>
              <a:rPr lang="lv-LV" dirty="0" err="1"/>
              <a:t>goals</a:t>
            </a:r>
            <a:r>
              <a:rPr lang="lv-LV" dirty="0"/>
              <a:t> </a:t>
            </a:r>
            <a:r>
              <a:rPr lang="lv-LV" dirty="0" err="1"/>
              <a:t>of</a:t>
            </a:r>
            <a:r>
              <a:rPr lang="lv-LV" dirty="0"/>
              <a:t> </a:t>
            </a:r>
            <a:r>
              <a:rPr lang="lv-LV" dirty="0" err="1"/>
              <a:t>economic</a:t>
            </a:r>
            <a:r>
              <a:rPr lang="lv-LV" dirty="0"/>
              <a:t> </a:t>
            </a:r>
            <a:r>
              <a:rPr lang="lv-LV" dirty="0" err="1"/>
              <a:t>development</a:t>
            </a:r>
            <a:r>
              <a:rPr lang="lv-LV" dirty="0"/>
              <a:t> </a:t>
            </a:r>
            <a:endParaRPr lang="en-GB" b="1" dirty="0"/>
          </a:p>
        </p:txBody>
      </p:sp>
      <p:sp>
        <p:nvSpPr>
          <p:cNvPr id="2" name="TextBox 1"/>
          <p:cNvSpPr txBox="1"/>
          <p:nvPr/>
        </p:nvSpPr>
        <p:spPr>
          <a:xfrm>
            <a:off x="9765367" y="4219781"/>
            <a:ext cx="1613834"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lv-LV" sz="1400" b="1" dirty="0" smtClean="0">
                <a:latin typeface="Veranda"/>
              </a:rPr>
              <a:t>YMC </a:t>
            </a:r>
            <a:r>
              <a:rPr lang="lv-LV" sz="1400" b="1" dirty="0" err="1" smtClean="0">
                <a:latin typeface="Veranda"/>
              </a:rPr>
              <a:t>Priority</a:t>
            </a:r>
            <a:r>
              <a:rPr lang="lv-LV" sz="1400" b="1" dirty="0" smtClean="0">
                <a:latin typeface="Veranda"/>
              </a:rPr>
              <a:t>:</a:t>
            </a:r>
          </a:p>
          <a:p>
            <a:r>
              <a:rPr lang="en-US" sz="1400" dirty="0">
                <a:latin typeface="Veranda"/>
              </a:rPr>
              <a:t>Enhancing</a:t>
            </a:r>
            <a:r>
              <a:rPr lang="lv-LV" sz="1400" dirty="0">
                <a:latin typeface="Veranda"/>
              </a:rPr>
              <a:t> </a:t>
            </a:r>
            <a:r>
              <a:rPr lang="en-US" sz="1400" dirty="0">
                <a:latin typeface="Veranda"/>
              </a:rPr>
              <a:t>the</a:t>
            </a:r>
            <a:r>
              <a:rPr lang="lv-LV" sz="1400" dirty="0">
                <a:latin typeface="Veranda"/>
              </a:rPr>
              <a:t> </a:t>
            </a:r>
            <a:r>
              <a:rPr lang="en-US" sz="1400" dirty="0">
                <a:latin typeface="Veranda"/>
              </a:rPr>
              <a:t>quality</a:t>
            </a:r>
            <a:r>
              <a:rPr lang="lv-LV" sz="1400" dirty="0">
                <a:latin typeface="Veranda"/>
              </a:rPr>
              <a:t> </a:t>
            </a:r>
            <a:r>
              <a:rPr lang="en-US" sz="1400" dirty="0">
                <a:latin typeface="Veranda"/>
              </a:rPr>
              <a:t>and</a:t>
            </a:r>
            <a:r>
              <a:rPr lang="lv-LV" sz="1400" dirty="0">
                <a:latin typeface="Veranda"/>
              </a:rPr>
              <a:t> </a:t>
            </a:r>
            <a:endParaRPr lang="lv-LV" sz="1400" dirty="0" smtClean="0">
              <a:latin typeface="Veranda"/>
            </a:endParaRPr>
          </a:p>
          <a:p>
            <a:r>
              <a:rPr lang="en-US" sz="1400" dirty="0" smtClean="0">
                <a:latin typeface="Veranda"/>
              </a:rPr>
              <a:t>relevance</a:t>
            </a:r>
            <a:r>
              <a:rPr lang="lv-LV" sz="1400" dirty="0" smtClean="0">
                <a:latin typeface="Veranda"/>
              </a:rPr>
              <a:t> </a:t>
            </a:r>
            <a:r>
              <a:rPr lang="lv-LV" sz="1400" dirty="0" err="1">
                <a:latin typeface="Veranda"/>
              </a:rPr>
              <a:t>of</a:t>
            </a:r>
            <a:r>
              <a:rPr lang="lv-LV" sz="1400" dirty="0">
                <a:latin typeface="Veranda"/>
              </a:rPr>
              <a:t> </a:t>
            </a:r>
            <a:endParaRPr lang="lv-LV" sz="1400" dirty="0" smtClean="0">
              <a:latin typeface="Veranda"/>
            </a:endParaRPr>
          </a:p>
          <a:p>
            <a:r>
              <a:rPr lang="en-US" sz="1400" dirty="0" smtClean="0">
                <a:latin typeface="Veranda"/>
              </a:rPr>
              <a:t>learning</a:t>
            </a:r>
            <a:r>
              <a:rPr lang="lv-LV" sz="1400" dirty="0" smtClean="0">
                <a:latin typeface="Veranda"/>
              </a:rPr>
              <a:t> </a:t>
            </a:r>
            <a:r>
              <a:rPr lang="en-US" sz="1400" dirty="0">
                <a:latin typeface="Veranda"/>
              </a:rPr>
              <a:t>and</a:t>
            </a:r>
            <a:r>
              <a:rPr lang="lv-LV" sz="1400" dirty="0">
                <a:latin typeface="Veranda"/>
              </a:rPr>
              <a:t> </a:t>
            </a:r>
            <a:r>
              <a:rPr lang="en-US" sz="1400" dirty="0" smtClean="0">
                <a:latin typeface="Veranda"/>
              </a:rPr>
              <a:t>teaching</a:t>
            </a:r>
            <a:endParaRPr lang="lv-LV" sz="1400" dirty="0">
              <a:latin typeface="Veranda"/>
            </a:endParaRPr>
          </a:p>
        </p:txBody>
      </p:sp>
      <p:sp>
        <p:nvSpPr>
          <p:cNvPr id="27" name="Rectangle 26"/>
          <p:cNvSpPr/>
          <p:nvPr/>
        </p:nvSpPr>
        <p:spPr>
          <a:xfrm>
            <a:off x="268730" y="4106978"/>
            <a:ext cx="5620871" cy="2217621"/>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p>
        </p:txBody>
      </p:sp>
      <p:sp>
        <p:nvSpPr>
          <p:cNvPr id="18" name="TextBox 17"/>
          <p:cNvSpPr txBox="1"/>
          <p:nvPr/>
        </p:nvSpPr>
        <p:spPr>
          <a:xfrm>
            <a:off x="376141" y="2149578"/>
            <a:ext cx="1780818" cy="116955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lv-LV" sz="1400" b="1" dirty="0" smtClean="0">
                <a:latin typeface="Veranda"/>
              </a:rPr>
              <a:t>YMC </a:t>
            </a:r>
            <a:r>
              <a:rPr lang="lv-LV" sz="1400" b="1" dirty="0" err="1" smtClean="0">
                <a:latin typeface="Veranda"/>
              </a:rPr>
              <a:t>Priority</a:t>
            </a:r>
            <a:r>
              <a:rPr lang="lv-LV" sz="1400" b="1" dirty="0" smtClean="0">
                <a:latin typeface="Veranda"/>
              </a:rPr>
              <a:t>:</a:t>
            </a:r>
          </a:p>
          <a:p>
            <a:r>
              <a:rPr lang="lv-LV" sz="1400" dirty="0" err="1">
                <a:latin typeface="Veranda"/>
              </a:rPr>
              <a:t>Implementing</a:t>
            </a:r>
            <a:r>
              <a:rPr lang="lv-LV" sz="1400" dirty="0">
                <a:latin typeface="Veranda"/>
              </a:rPr>
              <a:t> </a:t>
            </a:r>
            <a:r>
              <a:rPr lang="lv-LV" sz="1400" dirty="0" err="1">
                <a:latin typeface="Veranda"/>
              </a:rPr>
              <a:t>agreed</a:t>
            </a:r>
            <a:r>
              <a:rPr lang="lv-LV" sz="1400" dirty="0">
                <a:latin typeface="Veranda"/>
              </a:rPr>
              <a:t> </a:t>
            </a:r>
            <a:r>
              <a:rPr lang="lv-LV" sz="1400" dirty="0" err="1">
                <a:latin typeface="Veranda"/>
              </a:rPr>
              <a:t>structural</a:t>
            </a:r>
            <a:r>
              <a:rPr lang="lv-LV" sz="1400" dirty="0">
                <a:latin typeface="Veranda"/>
              </a:rPr>
              <a:t> </a:t>
            </a:r>
            <a:r>
              <a:rPr lang="lv-LV" sz="1400" dirty="0" err="1" smtClean="0">
                <a:latin typeface="Veranda"/>
              </a:rPr>
              <a:t>reforms</a:t>
            </a:r>
            <a:endParaRPr lang="lv-LV" sz="1400" dirty="0">
              <a:latin typeface="Veranda"/>
            </a:endParaRPr>
          </a:p>
          <a:p>
            <a:endParaRPr lang="lv-LV" sz="1400" b="1" dirty="0">
              <a:latin typeface="Veranda"/>
            </a:endParaRPr>
          </a:p>
        </p:txBody>
      </p:sp>
      <p:sp>
        <p:nvSpPr>
          <p:cNvPr id="25" name="Rectangle 24"/>
          <p:cNvSpPr/>
          <p:nvPr/>
        </p:nvSpPr>
        <p:spPr>
          <a:xfrm>
            <a:off x="5946204" y="4114181"/>
            <a:ext cx="5620871" cy="2210418"/>
          </a:xfrm>
          <a:prstGeom prst="rect">
            <a:avLst/>
          </a:prstGeom>
          <a:no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a:p>
        </p:txBody>
      </p:sp>
      <p:sp>
        <p:nvSpPr>
          <p:cNvPr id="30" name="TextBox 29"/>
          <p:cNvSpPr txBox="1"/>
          <p:nvPr/>
        </p:nvSpPr>
        <p:spPr>
          <a:xfrm>
            <a:off x="344263" y="4221209"/>
            <a:ext cx="1786149"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lv-LV" sz="1400" dirty="0">
              <a:latin typeface="Veranda"/>
            </a:endParaRPr>
          </a:p>
          <a:p>
            <a:r>
              <a:rPr lang="lv-LV" sz="1400" b="1" dirty="0">
                <a:latin typeface="Veranda"/>
              </a:rPr>
              <a:t>YMC </a:t>
            </a:r>
            <a:r>
              <a:rPr lang="lv-LV" sz="1400" b="1" dirty="0" err="1">
                <a:latin typeface="Veranda"/>
              </a:rPr>
              <a:t>Priority</a:t>
            </a:r>
            <a:r>
              <a:rPr lang="lv-LV" sz="1400" b="1" dirty="0">
                <a:latin typeface="Veranda"/>
              </a:rPr>
              <a:t>:</a:t>
            </a:r>
          </a:p>
          <a:p>
            <a:r>
              <a:rPr lang="lv-LV" sz="1400" dirty="0" err="1">
                <a:latin typeface="Veranda"/>
              </a:rPr>
              <a:t>Making</a:t>
            </a:r>
            <a:r>
              <a:rPr lang="lv-LV" sz="1400" dirty="0">
                <a:latin typeface="Veranda"/>
              </a:rPr>
              <a:t> </a:t>
            </a:r>
            <a:r>
              <a:rPr lang="lv-LV" sz="1400" dirty="0" err="1">
                <a:latin typeface="Veranda"/>
              </a:rPr>
              <a:t>systems</a:t>
            </a:r>
            <a:r>
              <a:rPr lang="lv-LV" sz="1400" dirty="0">
                <a:latin typeface="Veranda"/>
              </a:rPr>
              <a:t> </a:t>
            </a:r>
            <a:r>
              <a:rPr lang="lv-LV" sz="1400" dirty="0" err="1">
                <a:latin typeface="Veranda"/>
              </a:rPr>
              <a:t>more</a:t>
            </a:r>
            <a:r>
              <a:rPr lang="lv-LV" sz="1400" dirty="0">
                <a:latin typeface="Veranda"/>
              </a:rPr>
              <a:t> </a:t>
            </a:r>
            <a:r>
              <a:rPr lang="lv-LV" sz="1400" dirty="0" err="1">
                <a:latin typeface="Veranda"/>
              </a:rPr>
              <a:t>inclusive</a:t>
            </a:r>
            <a:r>
              <a:rPr lang="lv-LV" sz="1400" dirty="0">
                <a:latin typeface="Veranda"/>
              </a:rPr>
              <a:t>.</a:t>
            </a:r>
          </a:p>
        </p:txBody>
      </p:sp>
    </p:spTree>
    <p:extLst>
      <p:ext uri="{BB962C8B-B14F-4D97-AF65-F5344CB8AC3E}">
        <p14:creationId xmlns:p14="http://schemas.microsoft.com/office/powerpoint/2010/main" val="1989169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endParaRPr lang="lv-LV"/>
          </a:p>
        </p:txBody>
      </p:sp>
      <p:sp>
        <p:nvSpPr>
          <p:cNvPr id="7" name="Title 1"/>
          <p:cNvSpPr>
            <a:spLocks noGrp="1"/>
          </p:cNvSpPr>
          <p:nvPr>
            <p:ph type="title"/>
          </p:nvPr>
        </p:nvSpPr>
        <p:spPr>
          <a:xfrm>
            <a:off x="2826704" y="237092"/>
            <a:ext cx="8713471" cy="1036643"/>
          </a:xfrm>
        </p:spPr>
        <p:txBody>
          <a:bodyPr>
            <a:noAutofit/>
          </a:bodyPr>
          <a:lstStyle/>
          <a:p>
            <a:r>
              <a:rPr lang="lv-LV" b="1" dirty="0" err="1" smtClean="0"/>
              <a:t>New</a:t>
            </a:r>
            <a:r>
              <a:rPr lang="lv-LV" b="1" dirty="0" smtClean="0"/>
              <a:t> </a:t>
            </a:r>
            <a:r>
              <a:rPr lang="lv-LV" dirty="0" smtClean="0"/>
              <a:t>HE&amp;R </a:t>
            </a:r>
            <a:r>
              <a:rPr lang="lv-LV" dirty="0" err="1" smtClean="0"/>
              <a:t>F</a:t>
            </a:r>
            <a:r>
              <a:rPr lang="lv-LV" b="1" dirty="0" err="1" smtClean="0"/>
              <a:t>unding</a:t>
            </a:r>
            <a:r>
              <a:rPr lang="lv-LV" b="1" dirty="0" smtClean="0"/>
              <a:t> </a:t>
            </a:r>
            <a:r>
              <a:rPr lang="lv-LV" dirty="0" err="1"/>
              <a:t>M</a:t>
            </a:r>
            <a:r>
              <a:rPr lang="lv-LV" b="1" dirty="0" err="1" smtClean="0"/>
              <a:t>odel</a:t>
            </a:r>
            <a:r>
              <a:rPr lang="lv-LV" b="1" dirty="0" smtClean="0">
                <a:latin typeface="+mn-lt"/>
                <a:cs typeface="Times New Roman" panose="02020603050405020304" pitchFamily="18" charset="0"/>
              </a:rPr>
              <a:t/>
            </a:r>
            <a:br>
              <a:rPr lang="lv-LV" b="1" dirty="0" smtClean="0">
                <a:latin typeface="+mn-lt"/>
                <a:cs typeface="Times New Roman" panose="02020603050405020304" pitchFamily="18" charset="0"/>
              </a:rPr>
            </a:br>
            <a:endParaRPr lang="lv-LV" b="1" dirty="0">
              <a:latin typeface="+mn-lt"/>
              <a:cs typeface="Times New Roman" panose="02020603050405020304" pitchFamily="18" charset="0"/>
            </a:endParaRPr>
          </a:p>
        </p:txBody>
      </p:sp>
      <p:sp>
        <p:nvSpPr>
          <p:cNvPr id="9" name="TextBox 8"/>
          <p:cNvSpPr txBox="1"/>
          <p:nvPr/>
        </p:nvSpPr>
        <p:spPr>
          <a:xfrm>
            <a:off x="4567239" y="1034999"/>
            <a:ext cx="1935163" cy="830997"/>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GB" sz="1200" b="1" dirty="0">
                <a:solidFill>
                  <a:srgbClr val="000000"/>
                </a:solidFill>
                <a:latin typeface="Verdana" pitchFamily="34" charset="0"/>
                <a:ea typeface="MS PGothic" pitchFamily="34" charset="-128"/>
              </a:rPr>
              <a:t>Basic funding corresponding to strategy and labour market forecasts</a:t>
            </a:r>
          </a:p>
        </p:txBody>
      </p:sp>
      <p:sp>
        <p:nvSpPr>
          <p:cNvPr id="10" name="TextBox 9"/>
          <p:cNvSpPr txBox="1"/>
          <p:nvPr/>
        </p:nvSpPr>
        <p:spPr>
          <a:xfrm>
            <a:off x="6753387" y="1053993"/>
            <a:ext cx="1774825" cy="830997"/>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GB" sz="1200" b="1" dirty="0">
                <a:solidFill>
                  <a:srgbClr val="000000"/>
                </a:solidFill>
                <a:latin typeface="Verdana" pitchFamily="34" charset="0"/>
                <a:ea typeface="MS PGothic" pitchFamily="34" charset="-128"/>
              </a:rPr>
              <a:t>Performance based funding for HE&amp;R integration</a:t>
            </a:r>
          </a:p>
          <a:p>
            <a:pPr>
              <a:defRPr/>
            </a:pPr>
            <a:endParaRPr lang="en-GB" sz="1200" b="1" dirty="0">
              <a:solidFill>
                <a:srgbClr val="000000"/>
              </a:solidFill>
              <a:latin typeface="Verdana" pitchFamily="34" charset="0"/>
              <a:ea typeface="MS PGothic" pitchFamily="34" charset="-128"/>
            </a:endParaRPr>
          </a:p>
        </p:txBody>
      </p:sp>
      <p:sp>
        <p:nvSpPr>
          <p:cNvPr id="11" name="TextBox 10"/>
          <p:cNvSpPr txBox="1"/>
          <p:nvPr/>
        </p:nvSpPr>
        <p:spPr>
          <a:xfrm>
            <a:off x="8839539" y="1053993"/>
            <a:ext cx="1740695" cy="830997"/>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GB" sz="1200" b="1" dirty="0">
                <a:solidFill>
                  <a:srgbClr val="000000"/>
                </a:solidFill>
                <a:latin typeface="Verdana" pitchFamily="34" charset="0"/>
                <a:ea typeface="MS PGothic" pitchFamily="34" charset="-128"/>
              </a:rPr>
              <a:t>Funding for development in line with priorities</a:t>
            </a:r>
          </a:p>
        </p:txBody>
      </p:sp>
      <p:sp>
        <p:nvSpPr>
          <p:cNvPr id="14" name="TextBox 13"/>
          <p:cNvSpPr txBox="1"/>
          <p:nvPr/>
        </p:nvSpPr>
        <p:spPr>
          <a:xfrm>
            <a:off x="494609" y="1952685"/>
            <a:ext cx="2628715" cy="4524315"/>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GB" b="1" dirty="0">
                <a:solidFill>
                  <a:srgbClr val="000000"/>
                </a:solidFill>
                <a:latin typeface="Verdana" pitchFamily="34" charset="0"/>
                <a:ea typeface="MS PGothic" pitchFamily="34" charset="-128"/>
              </a:rPr>
              <a:t>Priority for 1st pillar funding:</a:t>
            </a:r>
          </a:p>
          <a:p>
            <a:pPr>
              <a:defRPr/>
            </a:pPr>
            <a:r>
              <a:rPr lang="en-GB" dirty="0">
                <a:solidFill>
                  <a:srgbClr val="000000"/>
                </a:solidFill>
                <a:latin typeface="Verdana" pitchFamily="34" charset="0"/>
                <a:ea typeface="MS PGothic" pitchFamily="34" charset="-128"/>
              </a:rPr>
              <a:t>Strategic specialization and relevance </a:t>
            </a:r>
            <a:r>
              <a:rPr lang="en-GB" dirty="0" smtClean="0">
                <a:solidFill>
                  <a:srgbClr val="000000"/>
                </a:solidFill>
                <a:latin typeface="Verdana" pitchFamily="34" charset="0"/>
                <a:ea typeface="MS PGothic" pitchFamily="34" charset="-128"/>
              </a:rPr>
              <a:t>to</a:t>
            </a:r>
            <a:r>
              <a:rPr lang="lv-LV" dirty="0" smtClean="0">
                <a:solidFill>
                  <a:srgbClr val="000000"/>
                </a:solidFill>
                <a:latin typeface="Verdana" pitchFamily="34" charset="0"/>
                <a:ea typeface="MS PGothic" pitchFamily="34" charset="-128"/>
              </a:rPr>
              <a:t> </a:t>
            </a:r>
            <a:r>
              <a:rPr lang="lv-LV" dirty="0" err="1" smtClean="0">
                <a:solidFill>
                  <a:srgbClr val="000000"/>
                </a:solidFill>
                <a:latin typeface="Verdana" pitchFamily="34" charset="0"/>
                <a:ea typeface="MS PGothic" pitchFamily="34" charset="-128"/>
              </a:rPr>
              <a:t>economic</a:t>
            </a:r>
            <a:r>
              <a:rPr lang="lv-LV" dirty="0" smtClean="0">
                <a:solidFill>
                  <a:srgbClr val="000000"/>
                </a:solidFill>
                <a:latin typeface="Verdana" pitchFamily="34" charset="0"/>
                <a:ea typeface="MS PGothic" pitchFamily="34" charset="-128"/>
              </a:rPr>
              <a:t> </a:t>
            </a:r>
            <a:r>
              <a:rPr lang="en-GB" dirty="0" smtClean="0">
                <a:solidFill>
                  <a:srgbClr val="000000"/>
                </a:solidFill>
                <a:latin typeface="Verdana" pitchFamily="34" charset="0"/>
                <a:ea typeface="MS PGothic" pitchFamily="34" charset="-128"/>
              </a:rPr>
              <a:t>development;</a:t>
            </a:r>
            <a:endParaRPr lang="lv-LV" dirty="0" smtClean="0">
              <a:solidFill>
                <a:srgbClr val="000000"/>
              </a:solidFill>
              <a:latin typeface="Verdana" pitchFamily="34" charset="0"/>
              <a:ea typeface="MS PGothic" pitchFamily="34" charset="-128"/>
            </a:endParaRPr>
          </a:p>
          <a:p>
            <a:pPr>
              <a:defRPr/>
            </a:pPr>
            <a:r>
              <a:rPr lang="lv-LV" dirty="0" err="1" smtClean="0">
                <a:solidFill>
                  <a:srgbClr val="000000"/>
                </a:solidFill>
                <a:latin typeface="Verdana" pitchFamily="34" charset="0"/>
                <a:ea typeface="MS PGothic" pitchFamily="34" charset="-128"/>
              </a:rPr>
              <a:t>Integration</a:t>
            </a:r>
            <a:r>
              <a:rPr lang="lv-LV" dirty="0" smtClean="0">
                <a:solidFill>
                  <a:srgbClr val="000000"/>
                </a:solidFill>
                <a:latin typeface="Verdana" pitchFamily="34" charset="0"/>
                <a:ea typeface="MS PGothic" pitchFamily="34" charset="-128"/>
              </a:rPr>
              <a:t> </a:t>
            </a:r>
            <a:r>
              <a:rPr lang="lv-LV" dirty="0" err="1" smtClean="0">
                <a:solidFill>
                  <a:srgbClr val="000000"/>
                </a:solidFill>
                <a:latin typeface="Verdana" pitchFamily="34" charset="0"/>
                <a:ea typeface="MS PGothic" pitchFamily="34" charset="-128"/>
              </a:rPr>
              <a:t>of</a:t>
            </a:r>
            <a:r>
              <a:rPr lang="lv-LV" dirty="0" smtClean="0">
                <a:solidFill>
                  <a:srgbClr val="000000"/>
                </a:solidFill>
                <a:latin typeface="Verdana" pitchFamily="34" charset="0"/>
                <a:ea typeface="MS PGothic" pitchFamily="34" charset="-128"/>
              </a:rPr>
              <a:t> </a:t>
            </a:r>
            <a:r>
              <a:rPr lang="lv-LV" dirty="0" err="1" smtClean="0">
                <a:solidFill>
                  <a:srgbClr val="000000"/>
                </a:solidFill>
                <a:latin typeface="Verdana" pitchFamily="34" charset="0"/>
                <a:ea typeface="MS PGothic" pitchFamily="34" charset="-128"/>
              </a:rPr>
              <a:t>research</a:t>
            </a:r>
            <a:r>
              <a:rPr lang="lv-LV" dirty="0" smtClean="0">
                <a:solidFill>
                  <a:srgbClr val="000000"/>
                </a:solidFill>
                <a:latin typeface="Verdana" pitchFamily="34" charset="0"/>
                <a:ea typeface="MS PGothic" pitchFamily="34" charset="-128"/>
              </a:rPr>
              <a:t> </a:t>
            </a:r>
            <a:r>
              <a:rPr lang="lv-LV" dirty="0" err="1" smtClean="0">
                <a:solidFill>
                  <a:srgbClr val="000000"/>
                </a:solidFill>
                <a:latin typeface="Verdana" pitchFamily="34" charset="0"/>
                <a:ea typeface="MS PGothic" pitchFamily="34" charset="-128"/>
              </a:rPr>
              <a:t>and</a:t>
            </a:r>
            <a:r>
              <a:rPr lang="lv-LV" dirty="0" smtClean="0">
                <a:solidFill>
                  <a:srgbClr val="000000"/>
                </a:solidFill>
                <a:latin typeface="Verdana" pitchFamily="34" charset="0"/>
                <a:ea typeface="MS PGothic" pitchFamily="34" charset="-128"/>
              </a:rPr>
              <a:t> </a:t>
            </a:r>
            <a:r>
              <a:rPr lang="lv-LV" dirty="0" err="1" smtClean="0">
                <a:solidFill>
                  <a:srgbClr val="000000"/>
                </a:solidFill>
                <a:latin typeface="Verdana" pitchFamily="34" charset="0"/>
                <a:ea typeface="MS PGothic" pitchFamily="34" charset="-128"/>
              </a:rPr>
              <a:t>teaching</a:t>
            </a:r>
            <a:r>
              <a:rPr lang="lv-LV" dirty="0" smtClean="0">
                <a:solidFill>
                  <a:srgbClr val="000000"/>
                </a:solidFill>
                <a:latin typeface="Verdana" pitchFamily="34" charset="0"/>
                <a:ea typeface="MS PGothic" pitchFamily="34" charset="-128"/>
              </a:rPr>
              <a:t> </a:t>
            </a:r>
            <a:r>
              <a:rPr lang="lv-LV" dirty="0" err="1" smtClean="0">
                <a:solidFill>
                  <a:srgbClr val="000000"/>
                </a:solidFill>
                <a:latin typeface="Verdana" pitchFamily="34" charset="0"/>
                <a:ea typeface="MS PGothic" pitchFamily="34" charset="-128"/>
              </a:rPr>
              <a:t>funding</a:t>
            </a:r>
            <a:r>
              <a:rPr lang="lv-LV" dirty="0" smtClean="0">
                <a:solidFill>
                  <a:srgbClr val="000000"/>
                </a:solidFill>
                <a:latin typeface="Verdana" pitchFamily="34" charset="0"/>
                <a:ea typeface="MS PGothic" pitchFamily="34" charset="-128"/>
              </a:rPr>
              <a:t>.</a:t>
            </a:r>
            <a:endParaRPr lang="en-GB" dirty="0">
              <a:solidFill>
                <a:srgbClr val="000000"/>
              </a:solidFill>
              <a:latin typeface="Verdana" pitchFamily="34" charset="0"/>
              <a:ea typeface="MS PGothic" pitchFamily="34" charset="-128"/>
            </a:endParaRPr>
          </a:p>
          <a:p>
            <a:pPr>
              <a:defRPr/>
            </a:pPr>
            <a:endParaRPr lang="lv-LV" b="1" dirty="0">
              <a:solidFill>
                <a:srgbClr val="000000"/>
              </a:solidFill>
              <a:latin typeface="Verdana" pitchFamily="34" charset="0"/>
              <a:ea typeface="MS PGothic" pitchFamily="34" charset="-128"/>
            </a:endParaRPr>
          </a:p>
          <a:p>
            <a:pPr>
              <a:defRPr/>
            </a:pPr>
            <a:r>
              <a:rPr lang="en-GB" b="1" dirty="0" smtClean="0">
                <a:solidFill>
                  <a:srgbClr val="000000"/>
                </a:solidFill>
                <a:latin typeface="Verdana" pitchFamily="34" charset="0"/>
                <a:ea typeface="MS PGothic" pitchFamily="34" charset="-128"/>
              </a:rPr>
              <a:t>Priority </a:t>
            </a:r>
            <a:r>
              <a:rPr lang="en-GB" b="1" dirty="0">
                <a:solidFill>
                  <a:srgbClr val="000000"/>
                </a:solidFill>
                <a:latin typeface="Verdana" pitchFamily="34" charset="0"/>
                <a:ea typeface="MS PGothic" pitchFamily="34" charset="-128"/>
              </a:rPr>
              <a:t>for 2nd pillar funding:</a:t>
            </a:r>
          </a:p>
          <a:p>
            <a:pPr>
              <a:defRPr/>
            </a:pPr>
            <a:r>
              <a:rPr lang="en-GB" dirty="0">
                <a:solidFill>
                  <a:srgbClr val="000000"/>
                </a:solidFill>
                <a:latin typeface="Verdana" pitchFamily="34" charset="0"/>
                <a:ea typeface="MS PGothic" pitchFamily="34" charset="-128"/>
              </a:rPr>
              <a:t>Integration of HE and research.</a:t>
            </a:r>
          </a:p>
          <a:p>
            <a:pPr>
              <a:defRPr/>
            </a:pPr>
            <a:endParaRPr lang="lv-LV" dirty="0">
              <a:solidFill>
                <a:srgbClr val="000000"/>
              </a:solidFill>
              <a:latin typeface="Verdana" pitchFamily="34" charset="0"/>
              <a:ea typeface="MS PGothic" pitchFamily="34" charset="-128"/>
            </a:endParaRPr>
          </a:p>
        </p:txBody>
      </p:sp>
      <p:graphicFrame>
        <p:nvGraphicFramePr>
          <p:cNvPr id="18" name="Object 4"/>
          <p:cNvGraphicFramePr>
            <a:graphicFrameLocks noGrp="1" noChangeAspect="1"/>
          </p:cNvGraphicFramePr>
          <p:nvPr>
            <p:ph idx="1"/>
            <p:extLst>
              <p:ext uri="{D42A27DB-BD31-4B8C-83A1-F6EECF244321}">
                <p14:modId xmlns:p14="http://schemas.microsoft.com/office/powerpoint/2010/main" val="910266282"/>
              </p:ext>
            </p:extLst>
          </p:nvPr>
        </p:nvGraphicFramePr>
        <p:xfrm>
          <a:off x="4003678" y="1936756"/>
          <a:ext cx="6359525" cy="4770437"/>
        </p:xfrm>
        <a:graphic>
          <a:graphicData uri="http://schemas.openxmlformats.org/presentationml/2006/ole">
            <mc:AlternateContent xmlns:mc="http://schemas.openxmlformats.org/markup-compatibility/2006">
              <mc:Choice xmlns:v="urn:schemas-microsoft-com:vml" Requires="v">
                <p:oleObj spid="_x0000_s1242" name="Slide" r:id="rId3" imgW="2349925" imgH="1761664" progId="PowerPoint.Slide.12">
                  <p:embed/>
                </p:oleObj>
              </mc:Choice>
              <mc:Fallback>
                <p:oleObj name="Slide" r:id="rId3" imgW="2349925" imgH="1761664" progId="PowerPoint.Slide.12">
                  <p:embed/>
                  <p:pic>
                    <p:nvPicPr>
                      <p:cNvPr id="0" name=""/>
                      <p:cNvPicPr>
                        <a:picLocks noChangeAspect="1" noChangeArrowheads="1"/>
                      </p:cNvPicPr>
                      <p:nvPr/>
                    </p:nvPicPr>
                    <p:blipFill>
                      <a:blip r:embed="rId4"/>
                      <a:srcRect/>
                      <a:stretch>
                        <a:fillRect/>
                      </a:stretch>
                    </p:blipFill>
                    <p:spPr bwMode="auto">
                      <a:xfrm>
                        <a:off x="4003678" y="1936756"/>
                        <a:ext cx="6359525" cy="4770437"/>
                      </a:xfrm>
                      <a:prstGeom prst="rect">
                        <a:avLst/>
                      </a:prstGeom>
                      <a:noFill/>
                      <a:ln>
                        <a:noFill/>
                      </a:ln>
                    </p:spPr>
                  </p:pic>
                </p:oleObj>
              </mc:Fallback>
            </mc:AlternateContent>
          </a:graphicData>
        </a:graphic>
      </p:graphicFrame>
      <p:sp>
        <p:nvSpPr>
          <p:cNvPr id="19" name="TextBox 13"/>
          <p:cNvSpPr txBox="1"/>
          <p:nvPr/>
        </p:nvSpPr>
        <p:spPr>
          <a:xfrm>
            <a:off x="6622756" y="3213278"/>
            <a:ext cx="1750159" cy="891516"/>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a:noAutofit/>
          </a:bodyPr>
          <a:lstStyle/>
          <a:p>
            <a:pPr algn="ctr" fontAlgn="base"/>
            <a:endParaRPr lang="lv-LV" sz="1100"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lgn="ctr" fontAlgn="base"/>
            <a:r>
              <a:rPr lang="lv-LV" sz="1100" b="1" dirty="0">
                <a:solidFill>
                  <a:srgbClr val="000000"/>
                </a:solidFill>
                <a:latin typeface="Verdana" panose="020B0604030504040204" pitchFamily="34" charset="0"/>
                <a:ea typeface="Verdana" panose="020B0604030504040204" pitchFamily="34" charset="0"/>
                <a:cs typeface="Verdana" panose="020B0604030504040204" pitchFamily="34" charset="0"/>
              </a:rPr>
              <a:t>5,5 MEUR – 2015</a:t>
            </a:r>
            <a:endParaRPr lang="lv-LV" sz="1100" dirty="0">
              <a:latin typeface="Times New Roman" panose="02020603050405020304" pitchFamily="18" charset="0"/>
              <a:ea typeface="Times New Roman" panose="02020603050405020304" pitchFamily="18" charset="0"/>
            </a:endParaRPr>
          </a:p>
          <a:p>
            <a:pPr algn="ctr" fontAlgn="base"/>
            <a:r>
              <a:rPr lang="lv-LV" sz="1100" b="1" dirty="0">
                <a:solidFill>
                  <a:srgbClr val="000000"/>
                </a:solidFill>
                <a:latin typeface="Verdana" panose="020B0604030504040204" pitchFamily="34" charset="0"/>
                <a:ea typeface="Verdana" panose="020B0604030504040204" pitchFamily="34" charset="0"/>
                <a:cs typeface="Verdana" panose="020B0604030504040204" pitchFamily="34" charset="0"/>
              </a:rPr>
              <a:t>6,5 MEUR – 2016</a:t>
            </a:r>
            <a:endParaRPr lang="lv-LV" sz="1100" dirty="0">
              <a:latin typeface="Times New Roman" panose="02020603050405020304" pitchFamily="18" charset="0"/>
              <a:ea typeface="Times New Roman" panose="02020603050405020304" pitchFamily="18" charset="0"/>
            </a:endParaRPr>
          </a:p>
          <a:p>
            <a:pPr algn="ctr" fontAlgn="base"/>
            <a:r>
              <a:rPr lang="lv-LV" sz="1100" b="1" dirty="0">
                <a:solidFill>
                  <a:srgbClr val="000000"/>
                </a:solidFill>
                <a:latin typeface="Verdana" panose="020B0604030504040204" pitchFamily="34" charset="0"/>
                <a:ea typeface="Verdana" panose="020B0604030504040204" pitchFamily="34" charset="0"/>
                <a:cs typeface="Verdana" panose="020B0604030504040204" pitchFamily="34" charset="0"/>
              </a:rPr>
              <a:t>6,5 MEUR - 2017</a:t>
            </a:r>
            <a:endParaRPr lang="lv-LV" sz="1100" dirty="0">
              <a:latin typeface="Times New Roman" panose="02020603050405020304" pitchFamily="18" charset="0"/>
              <a:ea typeface="Times New Roman" panose="02020603050405020304" pitchFamily="18" charset="0"/>
            </a:endParaRPr>
          </a:p>
        </p:txBody>
      </p:sp>
      <p:sp>
        <p:nvSpPr>
          <p:cNvPr id="16" name="TextBox 13"/>
          <p:cNvSpPr txBox="1"/>
          <p:nvPr/>
        </p:nvSpPr>
        <p:spPr>
          <a:xfrm>
            <a:off x="4822470" y="6086476"/>
            <a:ext cx="1568571" cy="620718"/>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a:noAutofit/>
          </a:bodyPr>
          <a:lstStyle/>
          <a:p>
            <a:pPr algn="ctr" fontAlgn="base"/>
            <a:r>
              <a:rPr lang="lv-LV" sz="1051" b="1" dirty="0">
                <a:solidFill>
                  <a:srgbClr val="000000"/>
                </a:solidFill>
                <a:latin typeface="Verdana" panose="020B0604030504040204" pitchFamily="34" charset="0"/>
                <a:ea typeface="Verdana" panose="020B0604030504040204" pitchFamily="34" charset="0"/>
                <a:cs typeface="Verdana" panose="020B0604030504040204" pitchFamily="34" charset="0"/>
              </a:rPr>
              <a:t>22 MEUR – 2015</a:t>
            </a:r>
          </a:p>
          <a:p>
            <a:pPr algn="ctr" fontAlgn="base"/>
            <a:r>
              <a:rPr lang="lv-LV" sz="1051" b="1" dirty="0">
                <a:solidFill>
                  <a:srgbClr val="000000"/>
                </a:solidFill>
                <a:latin typeface="Verdana" panose="020B0604030504040204" pitchFamily="34" charset="0"/>
                <a:ea typeface="Verdana" panose="020B0604030504040204" pitchFamily="34" charset="0"/>
                <a:cs typeface="Verdana" panose="020B0604030504040204" pitchFamily="34" charset="0"/>
              </a:rPr>
              <a:t>27 MEUR – 2016</a:t>
            </a:r>
          </a:p>
          <a:p>
            <a:pPr algn="ctr" fontAlgn="base"/>
            <a:r>
              <a:rPr lang="lv-LV" sz="1051" b="1" dirty="0">
                <a:solidFill>
                  <a:srgbClr val="000000"/>
                </a:solidFill>
                <a:latin typeface="Verdana" panose="020B0604030504040204" pitchFamily="34" charset="0"/>
                <a:ea typeface="Verdana" panose="020B0604030504040204" pitchFamily="34" charset="0"/>
                <a:cs typeface="Verdana" panose="020B0604030504040204" pitchFamily="34" charset="0"/>
              </a:rPr>
              <a:t>27 MEUR - 2017</a:t>
            </a:r>
            <a:endParaRPr lang="lv-LV" sz="1051" dirty="0">
              <a:latin typeface="Times New Roman" panose="02020603050405020304" pitchFamily="18" charset="0"/>
              <a:ea typeface="Times New Roman" panose="02020603050405020304" pitchFamily="18" charset="0"/>
            </a:endParaRPr>
          </a:p>
        </p:txBody>
      </p:sp>
      <p:sp>
        <p:nvSpPr>
          <p:cNvPr id="15" name="TextBox 13"/>
          <p:cNvSpPr txBox="1"/>
          <p:nvPr/>
        </p:nvSpPr>
        <p:spPr>
          <a:xfrm>
            <a:off x="4871685" y="3730145"/>
            <a:ext cx="1470143" cy="749301"/>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2D050"/>
            </a:solidFill>
            <a:prstDash val="solid"/>
          </a:ln>
          <a:effectLst>
            <a:outerShdw blurRad="40000" dist="20000" dir="5400000" rotWithShape="0">
              <a:srgbClr val="000000">
                <a:alpha val="38000"/>
              </a:srgbClr>
            </a:outerShdw>
          </a:effectLst>
        </p:spPr>
        <p:txBody>
          <a:bodyPr wrap="square">
            <a:noAutofit/>
          </a:bodyPr>
          <a:lstStyle/>
          <a:p>
            <a:pPr algn="ctr" fontAlgn="base"/>
            <a:r>
              <a:rPr lang="lv-LV" sz="1051" b="1" dirty="0">
                <a:solidFill>
                  <a:srgbClr val="000000"/>
                </a:solidFill>
                <a:latin typeface="Verdana" panose="020B0604030504040204" pitchFamily="34" charset="0"/>
                <a:ea typeface="Verdana" panose="020B0604030504040204" pitchFamily="34" charset="0"/>
                <a:cs typeface="Verdana" panose="020B0604030504040204" pitchFamily="34" charset="0"/>
              </a:rPr>
              <a:t>                                    85 MEUR        2015, 2016 un 2017</a:t>
            </a:r>
          </a:p>
          <a:p>
            <a:pPr algn="ctr" fontAlgn="base"/>
            <a:endParaRPr lang="lv-LV" sz="1051" dirty="0">
              <a:latin typeface="Times New Roman" panose="02020603050405020304" pitchFamily="18" charset="0"/>
              <a:ea typeface="Times New Roman" panose="02020603050405020304" pitchFamily="18" charset="0"/>
            </a:endParaRPr>
          </a:p>
        </p:txBody>
      </p:sp>
      <p:sp>
        <p:nvSpPr>
          <p:cNvPr id="17" name="TextBox 13"/>
          <p:cNvSpPr txBox="1"/>
          <p:nvPr/>
        </p:nvSpPr>
        <p:spPr>
          <a:xfrm>
            <a:off x="8689247" y="3026782"/>
            <a:ext cx="1750159" cy="1078012"/>
          </a:xfrm>
          <a:prstGeom prst="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wrap="square">
            <a:noAutofit/>
          </a:bodyPr>
          <a:lstStyle/>
          <a:p>
            <a:pPr algn="ctr" fontAlgn="base"/>
            <a:r>
              <a:rPr lang="lv-LV" sz="11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ERAF:</a:t>
            </a:r>
          </a:p>
          <a:p>
            <a:pPr algn="ctr" fontAlgn="base"/>
            <a:r>
              <a:rPr lang="lv-LV" sz="11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Post-</a:t>
            </a:r>
            <a:r>
              <a:rPr lang="lv-LV" sz="1100"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doc</a:t>
            </a:r>
            <a:r>
              <a:rPr lang="lv-LV" sz="11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64 MEUR</a:t>
            </a:r>
          </a:p>
          <a:p>
            <a:pPr algn="ctr" fontAlgn="base"/>
            <a:r>
              <a:rPr lang="lv-LV" sz="1100"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Applied</a:t>
            </a:r>
            <a:r>
              <a:rPr lang="lv-LV" sz="11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lv-LV" sz="1100"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research</a:t>
            </a:r>
            <a:r>
              <a:rPr lang="lv-LV" sz="11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76 MEUR </a:t>
            </a:r>
          </a:p>
          <a:p>
            <a:pPr algn="ctr" fontAlgn="base"/>
            <a:r>
              <a:rPr lang="lv-LV" sz="1100" b="1" dirty="0" err="1" smtClean="0">
                <a:solidFill>
                  <a:srgbClr val="000000"/>
                </a:solidFill>
                <a:latin typeface="Verdana" panose="020B0604030504040204" pitchFamily="34" charset="0"/>
                <a:ea typeface="Verdana" panose="020B0604030504040204" pitchFamily="34" charset="0"/>
                <a:cs typeface="Verdana" panose="020B0604030504040204" pitchFamily="34" charset="0"/>
              </a:rPr>
              <a:t>Innovation</a:t>
            </a:r>
            <a:r>
              <a:rPr lang="lv-LV" sz="11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 grants 34 MEUR</a:t>
            </a:r>
            <a:endParaRPr lang="lv-LV" sz="11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20586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43213" y="314899"/>
            <a:ext cx="9348787" cy="1036642"/>
          </a:xfrm>
        </p:spPr>
        <p:txBody>
          <a:bodyPr>
            <a:normAutofit/>
          </a:bodyPr>
          <a:lstStyle/>
          <a:p>
            <a:r>
              <a:rPr lang="lv-LV" sz="2800" dirty="0" err="1" smtClean="0"/>
              <a:t>Reallocation</a:t>
            </a:r>
            <a:r>
              <a:rPr lang="lv-LV" sz="2800" dirty="0" smtClean="0"/>
              <a:t> </a:t>
            </a:r>
            <a:r>
              <a:rPr lang="lv-LV" sz="2800" dirty="0" err="1" smtClean="0"/>
              <a:t>of</a:t>
            </a:r>
            <a:r>
              <a:rPr lang="lv-LV" sz="2800" dirty="0" smtClean="0"/>
              <a:t> </a:t>
            </a:r>
            <a:r>
              <a:rPr lang="lv-LV" sz="2800" dirty="0" err="1" smtClean="0"/>
              <a:t>study</a:t>
            </a:r>
            <a:r>
              <a:rPr lang="lv-LV" sz="2800" dirty="0" smtClean="0"/>
              <a:t> </a:t>
            </a:r>
            <a:r>
              <a:rPr lang="lv-LV" sz="2800" dirty="0" err="1" smtClean="0"/>
              <a:t>places</a:t>
            </a:r>
            <a:r>
              <a:rPr lang="lv-LV" sz="2800" dirty="0" smtClean="0"/>
              <a:t> &amp; monitoring </a:t>
            </a:r>
            <a:r>
              <a:rPr lang="lv-LV" sz="2800" dirty="0" err="1" smtClean="0"/>
              <a:t>of</a:t>
            </a:r>
            <a:r>
              <a:rPr lang="lv-LV" sz="2800" dirty="0" smtClean="0"/>
              <a:t> </a:t>
            </a:r>
            <a:r>
              <a:rPr lang="lv-LV" sz="2800" dirty="0" err="1" smtClean="0"/>
              <a:t>graduates</a:t>
            </a:r>
            <a:endParaRPr lang="lv-LV" sz="2800" dirty="0"/>
          </a:p>
        </p:txBody>
      </p:sp>
      <p:sp>
        <p:nvSpPr>
          <p:cNvPr id="3" name="Content Placeholder 2"/>
          <p:cNvSpPr>
            <a:spLocks noGrp="1"/>
          </p:cNvSpPr>
          <p:nvPr>
            <p:ph idx="1"/>
          </p:nvPr>
        </p:nvSpPr>
        <p:spPr>
          <a:xfrm>
            <a:off x="618541" y="1700860"/>
            <a:ext cx="6233951" cy="4373573"/>
          </a:xfrm>
        </p:spPr>
        <p:txBody>
          <a:bodyPr>
            <a:normAutofit fontScale="85000" lnSpcReduction="20000"/>
          </a:bodyPr>
          <a:lstStyle/>
          <a:p>
            <a:pPr defTabSz="187325"/>
            <a:r>
              <a:rPr lang="en-GB" b="1" dirty="0" smtClean="0"/>
              <a:t>Contracts with HE institutions: </a:t>
            </a:r>
            <a:r>
              <a:rPr lang="en-GB" dirty="0" err="1" smtClean="0"/>
              <a:t>MoE</a:t>
            </a:r>
            <a:r>
              <a:rPr lang="en-GB" dirty="0" smtClean="0"/>
              <a:t> is negotiating and concluding the annual contracts with </a:t>
            </a:r>
            <a:r>
              <a:rPr lang="lv-LV" dirty="0" err="1" smtClean="0"/>
              <a:t>HEIs</a:t>
            </a:r>
            <a:r>
              <a:rPr lang="lv-LV" dirty="0" smtClean="0"/>
              <a:t> </a:t>
            </a:r>
            <a:r>
              <a:rPr lang="en-GB" dirty="0" smtClean="0"/>
              <a:t>on the number of students and graduates «produced», gradually reallocating state subsidized study places </a:t>
            </a:r>
            <a:r>
              <a:rPr lang="lv-LV" dirty="0" err="1" smtClean="0"/>
              <a:t>for</a:t>
            </a:r>
            <a:r>
              <a:rPr lang="en-GB" dirty="0" smtClean="0"/>
              <a:t> STEM studies </a:t>
            </a:r>
            <a:endParaRPr lang="lv-LV" dirty="0" smtClean="0"/>
          </a:p>
          <a:p>
            <a:pPr defTabSz="187325"/>
            <a:r>
              <a:rPr lang="lv-LV" b="1" dirty="0" smtClean="0"/>
              <a:t>T</a:t>
            </a:r>
            <a:r>
              <a:rPr lang="en-GB" b="1" dirty="0" err="1" smtClean="0"/>
              <a:t>otal</a:t>
            </a:r>
            <a:r>
              <a:rPr lang="en-GB" b="1" dirty="0" smtClean="0"/>
              <a:t> funding for state subsidized study places in 2016–</a:t>
            </a:r>
            <a:r>
              <a:rPr lang="lv-LV" b="1" dirty="0" smtClean="0"/>
              <a:t>85</a:t>
            </a:r>
            <a:r>
              <a:rPr lang="en-GB" b="1" dirty="0" smtClean="0"/>
              <a:t> MEUR.</a:t>
            </a:r>
          </a:p>
          <a:p>
            <a:pPr defTabSz="187325"/>
            <a:endParaRPr lang="en-GB" dirty="0" smtClean="0"/>
          </a:p>
          <a:p>
            <a:r>
              <a:rPr lang="en-GB" b="1" dirty="0" smtClean="0"/>
              <a:t>Register of Students:</a:t>
            </a:r>
          </a:p>
          <a:p>
            <a:pPr marL="468313" indent="-342900">
              <a:buFont typeface="Arial" panose="020B0604020202020204" pitchFamily="34" charset="0"/>
              <a:buChar char="•"/>
            </a:pPr>
            <a:r>
              <a:rPr lang="en-GB" dirty="0" smtClean="0"/>
              <a:t>The State Education Information System is being extended to include the students</a:t>
            </a:r>
            <a:r>
              <a:rPr lang="lv-LV" dirty="0" smtClean="0"/>
              <a:t>’</a:t>
            </a:r>
            <a:r>
              <a:rPr lang="en-GB" dirty="0" smtClean="0"/>
              <a:t> roll-out in 2016;</a:t>
            </a:r>
          </a:p>
          <a:p>
            <a:pPr marL="468313" indent="-342900">
              <a:buFont typeface="Arial" panose="020B0604020202020204" pitchFamily="34" charset="0"/>
              <a:buChar char="•"/>
            </a:pPr>
            <a:r>
              <a:rPr lang="en-GB" dirty="0" smtClean="0"/>
              <a:t>The goal for 2017 is to connect the System with the Data base of the State Revenue Service and the State Employment Agency to monitor the success of graduates on the job market (employment and income) and thus </a:t>
            </a:r>
            <a:r>
              <a:rPr lang="en-GB" dirty="0" err="1" smtClean="0"/>
              <a:t>analyze</a:t>
            </a:r>
            <a:r>
              <a:rPr lang="en-GB" dirty="0" smtClean="0"/>
              <a:t> the State’s return on the state subsidized study places by programmes, institutions etc.         </a:t>
            </a:r>
            <a:endParaRPr lang="en-GB"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pic>
        <p:nvPicPr>
          <p:cNvPr id="6" name="Picture 8" descr="C:\Users\ltreimane\Desktop\FINANSESANAS_MODELIS_16042015\bilde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6677" y="1142446"/>
            <a:ext cx="489108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173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pPr>
              <a:defRPr/>
            </a:pPr>
            <a:endParaRPr lang="lv-LV"/>
          </a:p>
        </p:txBody>
      </p:sp>
      <p:sp>
        <p:nvSpPr>
          <p:cNvPr id="31747" name="Title 1"/>
          <p:cNvSpPr>
            <a:spLocks noGrp="1"/>
          </p:cNvSpPr>
          <p:nvPr>
            <p:ph type="title"/>
          </p:nvPr>
        </p:nvSpPr>
        <p:spPr>
          <a:xfrm>
            <a:off x="3035199" y="268095"/>
            <a:ext cx="7578600" cy="776287"/>
          </a:xfrm>
        </p:spPr>
        <p:txBody>
          <a:bodyPr>
            <a:noAutofit/>
          </a:bodyPr>
          <a:lstStyle/>
          <a:p>
            <a:r>
              <a:rPr lang="lv-LV" altLang="lv-LV" dirty="0" smtClean="0">
                <a:ea typeface="MS PGothic" panose="020B0600070205080204" pitchFamily="34" charset="-128"/>
              </a:rPr>
              <a:t>Performance </a:t>
            </a:r>
            <a:r>
              <a:rPr lang="lv-LV" altLang="lv-LV" dirty="0" err="1" smtClean="0">
                <a:ea typeface="MS PGothic" panose="020B0600070205080204" pitchFamily="34" charset="-128"/>
              </a:rPr>
              <a:t>based</a:t>
            </a:r>
            <a:r>
              <a:rPr lang="lv-LV" altLang="lv-LV" dirty="0" smtClean="0">
                <a:ea typeface="MS PGothic" panose="020B0600070205080204" pitchFamily="34" charset="-128"/>
              </a:rPr>
              <a:t> </a:t>
            </a:r>
            <a:r>
              <a:rPr lang="lv-LV" altLang="lv-LV" dirty="0" err="1" smtClean="0">
                <a:ea typeface="MS PGothic" panose="020B0600070205080204" pitchFamily="34" charset="-128"/>
              </a:rPr>
              <a:t>funding</a:t>
            </a:r>
            <a:r>
              <a:rPr lang="lv-LV" altLang="lv-LV" dirty="0" smtClean="0">
                <a:ea typeface="MS PGothic" panose="020B0600070205080204" pitchFamily="34" charset="-128"/>
              </a:rPr>
              <a:t> </a:t>
            </a:r>
            <a:r>
              <a:rPr lang="lv-LV" altLang="lv-LV" dirty="0" err="1" smtClean="0">
                <a:ea typeface="MS PGothic" panose="020B0600070205080204" pitchFamily="34" charset="-128"/>
              </a:rPr>
              <a:t>of</a:t>
            </a:r>
            <a:r>
              <a:rPr lang="lv-LV" altLang="lv-LV" dirty="0" smtClean="0">
                <a:ea typeface="MS PGothic" panose="020B0600070205080204" pitchFamily="34" charset="-128"/>
              </a:rPr>
              <a:t> </a:t>
            </a:r>
            <a:r>
              <a:rPr lang="lv-LV" altLang="lv-LV" dirty="0" err="1" smtClean="0">
                <a:ea typeface="MS PGothic" panose="020B0600070205080204" pitchFamily="34" charset="-128"/>
              </a:rPr>
              <a:t>HEIs</a:t>
            </a:r>
            <a:r>
              <a:rPr lang="lv-LV" altLang="lv-LV" dirty="0" smtClean="0">
                <a:ea typeface="MS PGothic" panose="020B0600070205080204" pitchFamily="34" charset="-128"/>
              </a:rPr>
              <a:t/>
            </a:r>
            <a:br>
              <a:rPr lang="lv-LV" altLang="lv-LV" dirty="0" smtClean="0">
                <a:ea typeface="MS PGothic" panose="020B0600070205080204" pitchFamily="34" charset="-128"/>
              </a:rPr>
            </a:br>
            <a:r>
              <a:rPr lang="lv-LV" altLang="lv-LV" dirty="0" smtClean="0">
                <a:ea typeface="MS PGothic" panose="020B0600070205080204" pitchFamily="34" charset="-128"/>
              </a:rPr>
              <a:t>(2nd </a:t>
            </a:r>
            <a:r>
              <a:rPr lang="lv-LV" altLang="lv-LV" dirty="0" err="1">
                <a:ea typeface="MS PGothic" panose="020B0600070205080204" pitchFamily="34" charset="-128"/>
              </a:rPr>
              <a:t>pillar</a:t>
            </a:r>
            <a:r>
              <a:rPr lang="lv-LV" altLang="lv-LV" dirty="0">
                <a:ea typeface="MS PGothic" panose="020B0600070205080204" pitchFamily="34" charset="-128"/>
              </a:rPr>
              <a:t>)</a:t>
            </a:r>
            <a:endParaRPr lang="en-US" altLang="lv-LV" dirty="0">
              <a:ea typeface="MS PGothic" panose="020B0600070205080204" pitchFamily="34" charset="-128"/>
            </a:endParaRPr>
          </a:p>
        </p:txBody>
      </p:sp>
      <p:sp>
        <p:nvSpPr>
          <p:cNvPr id="31748" name="TextBox 1"/>
          <p:cNvSpPr txBox="1">
            <a:spLocks noChangeArrowheads="1"/>
          </p:cNvSpPr>
          <p:nvPr/>
        </p:nvSpPr>
        <p:spPr bwMode="auto">
          <a:xfrm>
            <a:off x="2881604" y="1648761"/>
            <a:ext cx="62499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lv-LV" altLang="lv-LV" sz="1600" b="1" u="sng" dirty="0">
                <a:latin typeface="Verdana" panose="020B0604030504040204" pitchFamily="34" charset="0"/>
              </a:rPr>
              <a:t>Performance </a:t>
            </a:r>
            <a:r>
              <a:rPr lang="lv-LV" altLang="lv-LV" sz="1600" b="1" u="sng" dirty="0" err="1">
                <a:latin typeface="Verdana" panose="020B0604030504040204" pitchFamily="34" charset="0"/>
              </a:rPr>
              <a:t>criteria</a:t>
            </a:r>
            <a:r>
              <a:rPr lang="lv-LV" altLang="lv-LV" sz="1600" b="1" u="sng" dirty="0">
                <a:latin typeface="Verdana" panose="020B0604030504040204" pitchFamily="34" charset="0"/>
              </a:rPr>
              <a:t> </a:t>
            </a:r>
            <a:r>
              <a:rPr lang="lv-LV" altLang="lv-LV" sz="1600" b="1" u="sng" dirty="0" err="1">
                <a:latin typeface="Verdana" panose="020B0604030504040204" pitchFamily="34" charset="0"/>
              </a:rPr>
              <a:t>according</a:t>
            </a:r>
            <a:r>
              <a:rPr lang="lv-LV" altLang="lv-LV" sz="1600" b="1" u="sng" dirty="0">
                <a:latin typeface="Verdana" panose="020B0604030504040204" pitchFamily="34" charset="0"/>
              </a:rPr>
              <a:t> to </a:t>
            </a:r>
            <a:r>
              <a:rPr lang="lv-LV" altLang="lv-LV" sz="1600" b="1" u="sng" dirty="0" err="1">
                <a:latin typeface="Verdana" panose="020B0604030504040204" pitchFamily="34" charset="0"/>
              </a:rPr>
              <a:t>policy</a:t>
            </a:r>
            <a:r>
              <a:rPr lang="lv-LV" altLang="lv-LV" sz="1600" b="1" u="sng" dirty="0">
                <a:latin typeface="Verdana" panose="020B0604030504040204" pitchFamily="34" charset="0"/>
              </a:rPr>
              <a:t> </a:t>
            </a:r>
            <a:r>
              <a:rPr lang="lv-LV" altLang="lv-LV" sz="1600" b="1" u="sng" dirty="0" err="1">
                <a:latin typeface="Verdana" panose="020B0604030504040204" pitchFamily="34" charset="0"/>
              </a:rPr>
              <a:t>priorities</a:t>
            </a:r>
            <a:r>
              <a:rPr lang="lv-LV" altLang="lv-LV" sz="1600" b="1" u="sng" dirty="0">
                <a:latin typeface="Verdana" panose="020B0604030504040204" pitchFamily="34" charset="0"/>
              </a:rPr>
              <a:t>:</a:t>
            </a:r>
          </a:p>
        </p:txBody>
      </p:sp>
      <p:graphicFrame>
        <p:nvGraphicFramePr>
          <p:cNvPr id="12" name="Diagram 11"/>
          <p:cNvGraphicFramePr/>
          <p:nvPr>
            <p:extLst>
              <p:ext uri="{D42A27DB-BD31-4B8C-83A1-F6EECF244321}">
                <p14:modId xmlns:p14="http://schemas.microsoft.com/office/powerpoint/2010/main" val="1324256339"/>
              </p:ext>
            </p:extLst>
          </p:nvPr>
        </p:nvGraphicFramePr>
        <p:xfrm>
          <a:off x="2881604" y="2286165"/>
          <a:ext cx="7241591" cy="40056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6312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1101</TotalTime>
  <Words>1458</Words>
  <Application>Microsoft Office PowerPoint</Application>
  <PresentationFormat>Widescreen</PresentationFormat>
  <Paragraphs>224</Paragraphs>
  <Slides>11</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2" baseType="lpstr">
      <vt:lpstr>MS PGothic</vt:lpstr>
      <vt:lpstr>Arial</vt:lpstr>
      <vt:lpstr>Calibri</vt:lpstr>
      <vt:lpstr>Calibri Light</vt:lpstr>
      <vt:lpstr>Cambria</vt:lpstr>
      <vt:lpstr>Times New Roman</vt:lpstr>
      <vt:lpstr>Veranda</vt:lpstr>
      <vt:lpstr>Verdana</vt:lpstr>
      <vt:lpstr>Wingdings</vt:lpstr>
      <vt:lpstr>Office Theme</vt:lpstr>
      <vt:lpstr>Slide</vt:lpstr>
      <vt:lpstr>Policy Priorities for HE in Latvia</vt:lpstr>
      <vt:lpstr>Priorities Yerevan Ministerial Communique</vt:lpstr>
      <vt:lpstr>Context of HE in Latvia:  Public investment in knowledge base, S&amp;T human capital and infrastructure for economic development</vt:lpstr>
      <vt:lpstr>The Latvian R&amp;D&amp;I System</vt:lpstr>
      <vt:lpstr>Roles of core actors Latvian HE&amp;R&amp;I System </vt:lpstr>
      <vt:lpstr>YMC Priorities and HE quality,  relevance and allignemnt with goals of economic development </vt:lpstr>
      <vt:lpstr>New HE&amp;R Funding Model </vt:lpstr>
      <vt:lpstr>Reallocation of study places &amp; monitoring of graduates</vt:lpstr>
      <vt:lpstr>Performance based funding of HEIs (2nd pillar)</vt:lpstr>
      <vt:lpstr>Support for Accreditaion capacity building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«Minimālās studiju programmas» ??</dc:title>
  <dc:creator>Inese Ilmere-Grospine</dc:creator>
  <cp:lastModifiedBy>Agrita Kiopa</cp:lastModifiedBy>
  <cp:revision>217</cp:revision>
  <cp:lastPrinted>2015-09-18T06:40:27Z</cp:lastPrinted>
  <dcterms:created xsi:type="dcterms:W3CDTF">2015-09-14T07:42:29Z</dcterms:created>
  <dcterms:modified xsi:type="dcterms:W3CDTF">2015-11-30T09:44:21Z</dcterms:modified>
</cp:coreProperties>
</file>