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handoutMasterIdLst>
    <p:handoutMasterId r:id="rId15"/>
  </p:handoutMasterIdLst>
  <p:sldIdLst>
    <p:sldId id="256" r:id="rId2"/>
    <p:sldId id="274" r:id="rId3"/>
    <p:sldId id="257" r:id="rId4"/>
    <p:sldId id="259" r:id="rId5"/>
    <p:sldId id="260" r:id="rId6"/>
    <p:sldId id="263" r:id="rId7"/>
    <p:sldId id="266" r:id="rId8"/>
    <p:sldId id="267" r:id="rId9"/>
    <p:sldId id="268" r:id="rId10"/>
    <p:sldId id="275" r:id="rId11"/>
    <p:sldId id="265" r:id="rId12"/>
    <p:sldId id="273" r:id="rId13"/>
    <p:sldId id="269" r:id="rId14"/>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61D56229-E30E-4249-850D-82536B71D84D}" type="datetimeFigureOut">
              <a:rPr lang="en-GB" smtClean="0"/>
              <a:t>26/01/2016</a:t>
            </a:fld>
            <a:endParaRPr lang="en-GB"/>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018CEFF7-91E7-49CA-87DA-F44DBD376962}" type="slidenum">
              <a:rPr lang="en-GB" smtClean="0"/>
              <a:t>‹#›</a:t>
            </a:fld>
            <a:endParaRPr lang="en-GB"/>
          </a:p>
        </p:txBody>
      </p:sp>
    </p:spTree>
    <p:extLst>
      <p:ext uri="{BB962C8B-B14F-4D97-AF65-F5344CB8AC3E}">
        <p14:creationId xmlns:p14="http://schemas.microsoft.com/office/powerpoint/2010/main" val="1373604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194631-8088-42E9-ACB8-EC8C9E123979}"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64436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94631-8088-42E9-ACB8-EC8C9E123979}"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50081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94631-8088-42E9-ACB8-EC8C9E123979}"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D26A46-16E0-40CD-ABE2-9217AF4F98B8}"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707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D194631-8088-42E9-ACB8-EC8C9E123979}" type="datetimeFigureOut">
              <a:rPr lang="en-GB" smtClean="0"/>
              <a:t>26/01/2016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246227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D194631-8088-42E9-ACB8-EC8C9E123979}" type="datetimeFigureOut">
              <a:rPr lang="en-GB" smtClean="0"/>
              <a:t>26/01/2016</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D26A46-16E0-40CD-ABE2-9217AF4F98B8}"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5072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D194631-8088-42E9-ACB8-EC8C9E123979}" type="datetimeFigureOut">
              <a:rPr lang="en-GB" smtClean="0"/>
              <a:t>26/01/2016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39110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94631-8088-42E9-ACB8-EC8C9E123979}"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3586457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94631-8088-42E9-ACB8-EC8C9E123979}"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416392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94631-8088-42E9-ACB8-EC8C9E123979}"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215961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94631-8088-42E9-ACB8-EC8C9E123979}" type="datetimeFigureOut">
              <a:rPr lang="en-GB" smtClean="0"/>
              <a:t>26/01/2016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29144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194631-8088-42E9-ACB8-EC8C9E123979}" type="datetimeFigureOut">
              <a:rPr lang="en-GB" smtClean="0"/>
              <a:t>26/01/2016</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181586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194631-8088-42E9-ACB8-EC8C9E123979}" type="datetimeFigureOut">
              <a:rPr lang="en-GB" smtClean="0"/>
              <a:t>26/01/2016</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423971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194631-8088-42E9-ACB8-EC8C9E123979}" type="datetimeFigureOut">
              <a:rPr lang="en-GB" smtClean="0"/>
              <a:t>26/01/2016</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9118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94631-8088-42E9-ACB8-EC8C9E123979}" type="datetimeFigureOut">
              <a:rPr lang="en-GB" smtClean="0"/>
              <a:t>26/01/2016</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128996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94631-8088-42E9-ACB8-EC8C9E123979}" type="datetimeFigureOut">
              <a:rPr lang="en-GB" smtClean="0"/>
              <a:t>26/01/2016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152481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94631-8088-42E9-ACB8-EC8C9E123979}" type="datetimeFigureOut">
              <a:rPr lang="en-GB" smtClean="0"/>
              <a:t>26/01/2016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D26A46-16E0-40CD-ABE2-9217AF4F98B8}" type="slidenum">
              <a:rPr lang="en-GB" smtClean="0"/>
              <a:t>‹#›</a:t>
            </a:fld>
            <a:endParaRPr lang="en-GB"/>
          </a:p>
        </p:txBody>
      </p:sp>
    </p:spTree>
    <p:extLst>
      <p:ext uri="{BB962C8B-B14F-4D97-AF65-F5344CB8AC3E}">
        <p14:creationId xmlns:p14="http://schemas.microsoft.com/office/powerpoint/2010/main" val="99178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194631-8088-42E9-ACB8-EC8C9E123979}" type="datetimeFigureOut">
              <a:rPr lang="en-GB" smtClean="0"/>
              <a:t>26/01/2016</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1D26A46-16E0-40CD-ABE2-9217AF4F98B8}" type="slidenum">
              <a:rPr lang="en-GB" smtClean="0"/>
              <a:t>‹#›</a:t>
            </a:fld>
            <a:endParaRPr lang="en-GB"/>
          </a:p>
        </p:txBody>
      </p:sp>
    </p:spTree>
    <p:extLst>
      <p:ext uri="{BB962C8B-B14F-4D97-AF65-F5344CB8AC3E}">
        <p14:creationId xmlns:p14="http://schemas.microsoft.com/office/powerpoint/2010/main" val="3680061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qar.eu/projects/joint-programmes.html" TargetMode="External"/><Relationship Id="rId2" Type="http://schemas.openxmlformats.org/officeDocument/2006/relationships/hyperlink" Target="http://www.enqa.eu/index.php/home/es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ec.europa.eu/education/library/publications/2015/ects-users-guide_en.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ehea.info/article-details.aspx?ArticleId=391" TargetMode="External"/><Relationship Id="rId2" Type="http://schemas.openxmlformats.org/officeDocument/2006/relationships/hyperlink" Target="http://www.ehea.info/Uploads/SubmitedFiles/5_2015/112705.pdf"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aika@aic.l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425441" cy="782595"/>
          </a:xfrm>
          <a:prstGeom prst="rect">
            <a:avLst/>
          </a:prstGeom>
        </p:spPr>
      </p:pic>
      <p:sp>
        <p:nvSpPr>
          <p:cNvPr id="2" name="Title 1"/>
          <p:cNvSpPr>
            <a:spLocks noGrp="1"/>
          </p:cNvSpPr>
          <p:nvPr>
            <p:ph type="ctrTitle"/>
          </p:nvPr>
        </p:nvSpPr>
        <p:spPr>
          <a:xfrm>
            <a:off x="2490359" y="2195992"/>
            <a:ext cx="8915399" cy="2262781"/>
          </a:xfrm>
        </p:spPr>
        <p:txBody>
          <a:bodyPr>
            <a:normAutofit fontScale="90000"/>
          </a:bodyPr>
          <a:lstStyle/>
          <a:p>
            <a:r>
              <a:rPr lang="lv-LV" b="1" dirty="0" smtClean="0">
                <a:solidFill>
                  <a:schemeClr val="tx1"/>
                </a:solidFill>
              </a:rPr>
              <a:t>Erevānas ministru komunikē prioritātes 2015.-2018.g.</a:t>
            </a:r>
            <a:endParaRPr lang="en-GB" b="1" dirty="0">
              <a:solidFill>
                <a:schemeClr val="tx1"/>
              </a:solidFill>
            </a:endParaRPr>
          </a:p>
        </p:txBody>
      </p:sp>
      <p:sp>
        <p:nvSpPr>
          <p:cNvPr id="3" name="Subtitle 2"/>
          <p:cNvSpPr>
            <a:spLocks noGrp="1"/>
          </p:cNvSpPr>
          <p:nvPr>
            <p:ph type="subTitle" idx="1"/>
          </p:nvPr>
        </p:nvSpPr>
        <p:spPr>
          <a:xfrm>
            <a:off x="1754659" y="4458773"/>
            <a:ext cx="9144000" cy="1655762"/>
          </a:xfrm>
        </p:spPr>
        <p:txBody>
          <a:bodyPr>
            <a:normAutofit/>
          </a:bodyPr>
          <a:lstStyle/>
          <a:p>
            <a:endParaRPr lang="lv-LV" dirty="0" smtClean="0"/>
          </a:p>
          <a:p>
            <a:pPr algn="r"/>
            <a:r>
              <a:rPr lang="lv-LV" dirty="0" smtClean="0"/>
              <a:t>Seminārs «Eiropas augstākās izglītības telpas attīstība 2015.-2018.gadā un kvalitātes nodrošināšana tajā»</a:t>
            </a:r>
          </a:p>
          <a:p>
            <a:pPr algn="r"/>
            <a:r>
              <a:rPr lang="lv-LV" dirty="0" smtClean="0"/>
              <a:t>26.01.2016.</a:t>
            </a:r>
            <a:endParaRPr lang="en-GB" dirty="0"/>
          </a:p>
        </p:txBody>
      </p:sp>
    </p:spTree>
    <p:extLst>
      <p:ext uri="{BB962C8B-B14F-4D97-AF65-F5344CB8AC3E}">
        <p14:creationId xmlns:p14="http://schemas.microsoft.com/office/powerpoint/2010/main" val="26896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071" y="624110"/>
            <a:ext cx="9181542" cy="1280890"/>
          </a:xfrm>
        </p:spPr>
        <p:txBody>
          <a:bodyPr/>
          <a:lstStyle/>
          <a:p>
            <a:r>
              <a:rPr lang="lv-LV" b="1" dirty="0" smtClean="0">
                <a:solidFill>
                  <a:schemeClr val="tx1"/>
                </a:solidFill>
              </a:rPr>
              <a:t>Augstākās izglītības kvalitātes aģentūra</a:t>
            </a:r>
            <a:endParaRPr lang="en-GB" b="1" dirty="0">
              <a:solidFill>
                <a:schemeClr val="tx1"/>
              </a:solidFill>
            </a:endParaRPr>
          </a:p>
        </p:txBody>
      </p:sp>
      <p:sp>
        <p:nvSpPr>
          <p:cNvPr id="3" name="Content Placeholder 2"/>
          <p:cNvSpPr>
            <a:spLocks noGrp="1"/>
          </p:cNvSpPr>
          <p:nvPr>
            <p:ph idx="1"/>
          </p:nvPr>
        </p:nvSpPr>
        <p:spPr>
          <a:xfrm>
            <a:off x="2589212" y="1491049"/>
            <a:ext cx="8915400" cy="4420173"/>
          </a:xfrm>
        </p:spPr>
        <p:txBody>
          <a:bodyPr/>
          <a:lstStyle/>
          <a:p>
            <a:pPr marL="0" indent="0" algn="ctr">
              <a:buNone/>
            </a:pPr>
            <a:endParaRPr lang="lv-LV" b="1" dirty="0" smtClean="0"/>
          </a:p>
          <a:p>
            <a:pPr marL="0" indent="0" algn="ctr">
              <a:buNone/>
            </a:pPr>
            <a:endParaRPr lang="lv-LV" b="1" dirty="0"/>
          </a:p>
          <a:p>
            <a:pPr marL="0" indent="0" algn="r">
              <a:buNone/>
            </a:pPr>
            <a:endParaRPr lang="lv-LV" b="1" dirty="0" smtClean="0"/>
          </a:p>
          <a:p>
            <a:pPr marL="0" indent="0" algn="r">
              <a:buNone/>
            </a:pPr>
            <a:endParaRPr lang="lv-LV" sz="2800" b="1" dirty="0" smtClean="0"/>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pic>
        <p:nvPicPr>
          <p:cNvPr id="5" name="Content Placeholder 3"/>
          <p:cNvPicPr>
            <a:picLocks noChangeAspect="1"/>
          </p:cNvPicPr>
          <p:nvPr/>
        </p:nvPicPr>
        <p:blipFill>
          <a:blip r:embed="rId3"/>
          <a:stretch>
            <a:fillRect/>
          </a:stretch>
        </p:blipFill>
        <p:spPr>
          <a:xfrm>
            <a:off x="2932670" y="1804087"/>
            <a:ext cx="5988908" cy="4176583"/>
          </a:xfrm>
          <a:prstGeom prst="rect">
            <a:avLst/>
          </a:prstGeom>
        </p:spPr>
      </p:pic>
    </p:spTree>
    <p:extLst>
      <p:ext uri="{BB962C8B-B14F-4D97-AF65-F5344CB8AC3E}">
        <p14:creationId xmlns:p14="http://schemas.microsoft.com/office/powerpoint/2010/main" val="203271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chemeClr val="tx1"/>
                </a:solidFill>
              </a:rPr>
              <a:t>Erevānas ministru konferencē apstiprinātie dokumenti:</a:t>
            </a:r>
            <a:endParaRPr lang="en-GB" b="1" dirty="0">
              <a:solidFill>
                <a:schemeClr val="tx1"/>
              </a:solidFill>
            </a:endParaRPr>
          </a:p>
        </p:txBody>
      </p:sp>
      <p:sp>
        <p:nvSpPr>
          <p:cNvPr id="3" name="Content Placeholder 2"/>
          <p:cNvSpPr>
            <a:spLocks noGrp="1"/>
          </p:cNvSpPr>
          <p:nvPr>
            <p:ph idx="1"/>
          </p:nvPr>
        </p:nvSpPr>
        <p:spPr>
          <a:xfrm>
            <a:off x="2490358" y="2100648"/>
            <a:ext cx="8915400" cy="4411936"/>
          </a:xfrm>
        </p:spPr>
        <p:txBody>
          <a:bodyPr/>
          <a:lstStyle/>
          <a:p>
            <a:r>
              <a:rPr lang="lv-LV" dirty="0" smtClean="0"/>
              <a:t>Eiropas standarti un vadlīnijas kvalitātes nodrošināšanai Eiropas Augstākās izglītības telpā (aktualizētā versija) </a:t>
            </a:r>
            <a:r>
              <a:rPr lang="lv-LV" dirty="0" smtClean="0">
                <a:hlinkClick r:id="rId2"/>
              </a:rPr>
              <a:t>http</a:t>
            </a:r>
            <a:r>
              <a:rPr lang="lv-LV" dirty="0">
                <a:hlinkClick r:id="rId2"/>
              </a:rPr>
              <a:t>://www.enqa.eu/index.php/home/esg</a:t>
            </a:r>
            <a:r>
              <a:rPr lang="lv-LV" dirty="0" smtClean="0">
                <a:hlinkClick r:id="rId2"/>
              </a:rPr>
              <a:t>/</a:t>
            </a:r>
            <a:r>
              <a:rPr lang="lv-LV" dirty="0" smtClean="0"/>
              <a:t> </a:t>
            </a:r>
          </a:p>
          <a:p>
            <a:pPr marL="0" indent="0">
              <a:buNone/>
            </a:pPr>
            <a:endParaRPr lang="lv-LV" dirty="0" smtClean="0"/>
          </a:p>
          <a:p>
            <a:r>
              <a:rPr lang="lv-LV" dirty="0" smtClean="0"/>
              <a:t>Eiropas pieeja kvalitātes nodrošināšanai kopīgajās studiju programmās </a:t>
            </a:r>
            <a:r>
              <a:rPr lang="lv-LV" dirty="0" smtClean="0">
                <a:hlinkClick r:id="rId3"/>
              </a:rPr>
              <a:t>https</a:t>
            </a:r>
            <a:r>
              <a:rPr lang="lv-LV" dirty="0">
                <a:hlinkClick r:id="rId3"/>
              </a:rPr>
              <a:t>://</a:t>
            </a:r>
            <a:r>
              <a:rPr lang="lv-LV" dirty="0" smtClean="0">
                <a:hlinkClick r:id="rId3"/>
              </a:rPr>
              <a:t>www.eqar.eu/projects/joint-programmes.html</a:t>
            </a:r>
            <a:r>
              <a:rPr lang="lv-LV" dirty="0" smtClean="0"/>
              <a:t> </a:t>
            </a:r>
          </a:p>
          <a:p>
            <a:pPr marL="0" indent="0">
              <a:buNone/>
            </a:pPr>
            <a:endParaRPr lang="lv-LV" dirty="0" smtClean="0"/>
          </a:p>
          <a:p>
            <a:r>
              <a:rPr lang="lv-LV" dirty="0" smtClean="0"/>
              <a:t>ECTS rokasgrāmata (aktualizētā versija) </a:t>
            </a:r>
            <a:r>
              <a:rPr lang="en-GB" dirty="0" smtClean="0">
                <a:hlinkClick r:id="rId4"/>
              </a:rPr>
              <a:t>http</a:t>
            </a:r>
            <a:r>
              <a:rPr lang="en-GB" dirty="0">
                <a:hlinkClick r:id="rId4"/>
              </a:rPr>
              <a:t>://</a:t>
            </a:r>
            <a:r>
              <a:rPr lang="en-GB" dirty="0" smtClean="0">
                <a:hlinkClick r:id="rId4"/>
              </a:rPr>
              <a:t>ec.europa.eu/education/library/publications/2015/ects-users-guide_en.pdf</a:t>
            </a:r>
            <a:r>
              <a:rPr lang="lv-LV" dirty="0" smtClean="0"/>
              <a:t> </a:t>
            </a:r>
            <a:endParaRPr lang="en-GB" dirty="0"/>
          </a:p>
        </p:txBody>
      </p:sp>
      <p:pic>
        <p:nvPicPr>
          <p:cNvPr id="4" name="Picture 3"/>
          <p:cNvPicPr>
            <a:picLocks noChangeAspect="1"/>
          </p:cNvPicPr>
          <p:nvPr/>
        </p:nvPicPr>
        <p:blipFill>
          <a:blip r:embed="rId5"/>
          <a:stretch>
            <a:fillRect/>
          </a:stretch>
        </p:blipFill>
        <p:spPr>
          <a:xfrm>
            <a:off x="0" y="0"/>
            <a:ext cx="1425441" cy="782595"/>
          </a:xfrm>
          <a:prstGeom prst="rect">
            <a:avLst/>
          </a:prstGeom>
        </p:spPr>
      </p:pic>
    </p:spTree>
    <p:extLst>
      <p:ext uri="{BB962C8B-B14F-4D97-AF65-F5344CB8AC3E}">
        <p14:creationId xmlns:p14="http://schemas.microsoft.com/office/powerpoint/2010/main" val="53729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lv-LV" b="1" dirty="0" smtClean="0">
                <a:solidFill>
                  <a:schemeClr val="tx1"/>
                </a:solidFill>
                <a:hlinkClick r:id="rId2"/>
              </a:rPr>
              <a:t>Erevānas komunikē </a:t>
            </a:r>
          </a:p>
          <a:p>
            <a:pPr marL="0" indent="0">
              <a:buNone/>
            </a:pPr>
            <a:r>
              <a:rPr lang="en-GB" dirty="0" smtClean="0">
                <a:hlinkClick r:id="rId2"/>
              </a:rPr>
              <a:t>http</a:t>
            </a:r>
            <a:r>
              <a:rPr lang="en-GB" dirty="0">
                <a:hlinkClick r:id="rId2"/>
              </a:rPr>
              <a:t>://</a:t>
            </a:r>
            <a:r>
              <a:rPr lang="en-GB" dirty="0" smtClean="0">
                <a:hlinkClick r:id="rId2"/>
              </a:rPr>
              <a:t>www.ehea.info/Uploads/SubmitedFiles/5_2015/112705.pdf</a:t>
            </a:r>
            <a:endParaRPr lang="lv-LV" dirty="0" smtClean="0"/>
          </a:p>
          <a:p>
            <a:pPr marL="0" indent="0">
              <a:buNone/>
            </a:pPr>
            <a:endParaRPr lang="lv-LV" dirty="0" smtClean="0"/>
          </a:p>
          <a:p>
            <a:r>
              <a:rPr lang="lv-LV" b="1" dirty="0" smtClean="0">
                <a:hlinkClick r:id="rId3"/>
              </a:rPr>
              <a:t>Darba programma 2015.-2018.</a:t>
            </a:r>
          </a:p>
          <a:p>
            <a:pPr marL="0" indent="0">
              <a:buNone/>
            </a:pPr>
            <a:r>
              <a:rPr lang="en-GB" dirty="0" smtClean="0">
                <a:hlinkClick r:id="rId3"/>
              </a:rPr>
              <a:t>http</a:t>
            </a:r>
            <a:r>
              <a:rPr lang="en-GB" dirty="0">
                <a:hlinkClick r:id="rId3"/>
              </a:rPr>
              <a:t>://</a:t>
            </a:r>
            <a:r>
              <a:rPr lang="en-GB" dirty="0" smtClean="0">
                <a:hlinkClick r:id="rId3"/>
              </a:rPr>
              <a:t>www.ehea.info/article-details.aspx?ArticleId=391</a:t>
            </a:r>
            <a:endParaRPr lang="lv-LV" dirty="0" smtClean="0"/>
          </a:p>
          <a:p>
            <a:pPr marL="0" indent="0">
              <a:buNone/>
            </a:pPr>
            <a:endParaRPr lang="lv-LV" dirty="0"/>
          </a:p>
          <a:p>
            <a:r>
              <a:rPr lang="lv-LV" b="1" dirty="0" err="1" smtClean="0">
                <a:hlinkClick r:id="rId4"/>
              </a:rPr>
              <a:t>www.aic.lv</a:t>
            </a:r>
            <a:r>
              <a:rPr lang="lv-LV" b="1" dirty="0" smtClean="0">
                <a:hlinkClick r:id="rId4"/>
              </a:rPr>
              <a:t> </a:t>
            </a:r>
          </a:p>
          <a:p>
            <a:r>
              <a:rPr lang="lv-LV" b="1" dirty="0" smtClean="0">
                <a:hlinkClick r:id="rId4"/>
              </a:rPr>
              <a:t>Jautājumi: </a:t>
            </a:r>
            <a:r>
              <a:rPr lang="lv-LV" b="1" dirty="0" err="1" smtClean="0">
                <a:hlinkClick r:id="rId4"/>
              </a:rPr>
              <a:t>aika@aic.lv</a:t>
            </a:r>
            <a:r>
              <a:rPr lang="lv-LV" b="1" dirty="0" smtClean="0"/>
              <a:t> </a:t>
            </a:r>
          </a:p>
          <a:p>
            <a:endParaRPr lang="en-GB" dirty="0"/>
          </a:p>
        </p:txBody>
      </p:sp>
      <p:pic>
        <p:nvPicPr>
          <p:cNvPr id="4" name="Picture 3"/>
          <p:cNvPicPr>
            <a:picLocks noChangeAspect="1"/>
          </p:cNvPicPr>
          <p:nvPr/>
        </p:nvPicPr>
        <p:blipFill>
          <a:blip r:embed="rId5"/>
          <a:stretch>
            <a:fillRect/>
          </a:stretch>
        </p:blipFill>
        <p:spPr>
          <a:xfrm>
            <a:off x="0" y="0"/>
            <a:ext cx="1425441" cy="782595"/>
          </a:xfrm>
          <a:prstGeom prst="rect">
            <a:avLst/>
          </a:prstGeom>
        </p:spPr>
      </p:pic>
    </p:spTree>
    <p:extLst>
      <p:ext uri="{BB962C8B-B14F-4D97-AF65-F5344CB8AC3E}">
        <p14:creationId xmlns:p14="http://schemas.microsoft.com/office/powerpoint/2010/main" val="360878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endParaRPr lang="lv-LV" b="1" dirty="0" smtClean="0"/>
          </a:p>
          <a:p>
            <a:pPr marL="0" indent="0" algn="ctr">
              <a:buNone/>
            </a:pPr>
            <a:endParaRPr lang="lv-LV" b="1" dirty="0"/>
          </a:p>
          <a:p>
            <a:pPr marL="0" indent="0" algn="r">
              <a:buNone/>
            </a:pPr>
            <a:endParaRPr lang="lv-LV" b="1" dirty="0" smtClean="0"/>
          </a:p>
          <a:p>
            <a:pPr marL="0" indent="0" algn="r">
              <a:buNone/>
            </a:pPr>
            <a:endParaRPr lang="lv-LV" sz="2800" b="1" dirty="0" smtClean="0"/>
          </a:p>
          <a:p>
            <a:pPr marL="0" indent="0" algn="r">
              <a:buNone/>
            </a:pPr>
            <a:r>
              <a:rPr lang="lv-LV" sz="2800" b="1" dirty="0" smtClean="0"/>
              <a:t>Paldies par uzmanību</a:t>
            </a:r>
            <a:endParaRPr lang="en-GB" sz="2800" b="1" dirty="0"/>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spTree>
    <p:extLst>
      <p:ext uri="{BB962C8B-B14F-4D97-AF65-F5344CB8AC3E}">
        <p14:creationId xmlns:p14="http://schemas.microsoft.com/office/powerpoint/2010/main" val="40376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b="1" dirty="0" smtClean="0">
                <a:solidFill>
                  <a:schemeClr val="tx1"/>
                </a:solidFill>
              </a:rPr>
              <a:t>EAIT Izglītības ministru konference</a:t>
            </a:r>
            <a:br>
              <a:rPr lang="lv-LV" b="1" dirty="0" smtClean="0">
                <a:solidFill>
                  <a:schemeClr val="tx1"/>
                </a:solidFill>
              </a:rPr>
            </a:br>
            <a:r>
              <a:rPr lang="lv-LV" b="1" dirty="0" smtClean="0">
                <a:solidFill>
                  <a:schemeClr val="tx1"/>
                </a:solidFill>
              </a:rPr>
              <a:t>2015.gada 4.-15.maijs, Erevāna, Armēnija</a:t>
            </a:r>
            <a:endParaRPr lang="en-GB" b="1" dirty="0">
              <a:solidFill>
                <a:schemeClr val="tx1"/>
              </a:solidFill>
            </a:endParaRPr>
          </a:p>
        </p:txBody>
      </p:sp>
      <p:sp>
        <p:nvSpPr>
          <p:cNvPr id="3" name="Content Placeholder 2"/>
          <p:cNvSpPr>
            <a:spLocks noGrp="1"/>
          </p:cNvSpPr>
          <p:nvPr>
            <p:ph idx="1"/>
          </p:nvPr>
        </p:nvSpPr>
        <p:spPr/>
        <p:txBody>
          <a:bodyPr/>
          <a:lstStyle/>
          <a:p>
            <a:pPr marL="0" indent="0" algn="ctr">
              <a:buNone/>
            </a:pPr>
            <a:endParaRPr lang="lv-LV" b="1" dirty="0" smtClean="0"/>
          </a:p>
          <a:p>
            <a:pPr marL="0" indent="0" algn="ctr">
              <a:buNone/>
            </a:pPr>
            <a:endParaRPr lang="lv-LV" b="1" dirty="0"/>
          </a:p>
          <a:p>
            <a:pPr marL="0" indent="0" algn="r">
              <a:buNone/>
            </a:pPr>
            <a:endParaRPr lang="lv-LV" b="1" dirty="0" smtClean="0"/>
          </a:p>
          <a:p>
            <a:pPr marL="0" indent="0" algn="r">
              <a:buNone/>
            </a:pPr>
            <a:endParaRPr lang="lv-LV" sz="2800" b="1" dirty="0" smtClean="0"/>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0151" y="4199238"/>
            <a:ext cx="2746761" cy="1814384"/>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2715" y="1900237"/>
            <a:ext cx="2930225" cy="2041182"/>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4746" y="1900237"/>
            <a:ext cx="3177359" cy="2041182"/>
          </a:xfrm>
          <a:prstGeom prst="rect">
            <a:avLst/>
          </a:prstGeom>
          <a:noFill/>
          <a:ln>
            <a:noFill/>
          </a:ln>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1379" y="4180345"/>
            <a:ext cx="3039462" cy="1827519"/>
          </a:xfrm>
          <a:prstGeom prst="rect">
            <a:avLst/>
          </a:prstGeom>
          <a:noFill/>
          <a:ln>
            <a:noFill/>
          </a:ln>
        </p:spPr>
      </p:pic>
      <p:pic>
        <p:nvPicPr>
          <p:cNvPr id="11" name="Picture 10"/>
          <p:cNvPicPr>
            <a:picLocks noChangeAspect="1"/>
          </p:cNvPicPr>
          <p:nvPr/>
        </p:nvPicPr>
        <p:blipFill>
          <a:blip r:embed="rId7"/>
          <a:stretch>
            <a:fillRect/>
          </a:stretch>
        </p:blipFill>
        <p:spPr>
          <a:xfrm>
            <a:off x="897924" y="4199238"/>
            <a:ext cx="2924433" cy="1808627"/>
          </a:xfrm>
          <a:prstGeom prst="rect">
            <a:avLst/>
          </a:prstGeom>
        </p:spPr>
      </p:pic>
    </p:spTree>
    <p:extLst>
      <p:ext uri="{BB962C8B-B14F-4D97-AF65-F5344CB8AC3E}">
        <p14:creationId xmlns:p14="http://schemas.microsoft.com/office/powerpoint/2010/main" val="43590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440" y="365125"/>
            <a:ext cx="9928359" cy="1325563"/>
          </a:xfrm>
        </p:spPr>
        <p:txBody>
          <a:bodyPr/>
          <a:lstStyle/>
          <a:p>
            <a:pPr algn="ctr"/>
            <a:r>
              <a:rPr lang="lv-LV" b="1" dirty="0" smtClean="0">
                <a:solidFill>
                  <a:schemeClr val="tx1"/>
                </a:solidFill>
              </a:rPr>
              <a:t>Studiju kvalitātes un tās atbilstīguma palielināšana </a:t>
            </a:r>
            <a:r>
              <a:rPr lang="lv-LV" dirty="0" smtClean="0">
                <a:solidFill>
                  <a:schemeClr val="tx1"/>
                </a:solidFill>
              </a:rPr>
              <a:t>(I)</a:t>
            </a:r>
            <a:endParaRPr lang="en-GB" dirty="0">
              <a:solidFill>
                <a:schemeClr val="tx1"/>
              </a:solidFill>
            </a:endParaRPr>
          </a:p>
        </p:txBody>
      </p:sp>
      <p:sp>
        <p:nvSpPr>
          <p:cNvPr id="3" name="Content Placeholder 2"/>
          <p:cNvSpPr>
            <a:spLocks noGrp="1"/>
          </p:cNvSpPr>
          <p:nvPr>
            <p:ph idx="1"/>
          </p:nvPr>
        </p:nvSpPr>
        <p:spPr>
          <a:xfrm>
            <a:off x="2438400" y="1828800"/>
            <a:ext cx="9066212" cy="4082422"/>
          </a:xfrm>
        </p:spPr>
        <p:txBody>
          <a:bodyPr/>
          <a:lstStyle/>
          <a:p>
            <a:pPr lvl="0"/>
            <a:r>
              <a:rPr lang="lv-LV" sz="2000" dirty="0"/>
              <a:t>ieviest</a:t>
            </a:r>
            <a:r>
              <a:rPr lang="lv-LV" sz="2000" b="1" dirty="0"/>
              <a:t> pedagoģiskas inovācijas </a:t>
            </a:r>
            <a:r>
              <a:rPr lang="lv-LV" sz="2000" dirty="0" err="1"/>
              <a:t>studentcentrētā</a:t>
            </a:r>
            <a:r>
              <a:rPr lang="lv-LV" sz="2000" dirty="0"/>
              <a:t> </a:t>
            </a:r>
            <a:r>
              <a:rPr lang="lv-LV" sz="2000" dirty="0" smtClean="0"/>
              <a:t>vidē</a:t>
            </a:r>
            <a:endParaRPr lang="lv-LV" sz="2000" dirty="0"/>
          </a:p>
          <a:p>
            <a:pPr lvl="0"/>
            <a:r>
              <a:rPr lang="lv-LV" sz="2000" dirty="0"/>
              <a:t>izmantot </a:t>
            </a:r>
            <a:r>
              <a:rPr lang="lv-LV" sz="2000" b="1" dirty="0"/>
              <a:t>digitālo tehnoloģiju </a:t>
            </a:r>
            <a:r>
              <a:rPr lang="lv-LV" sz="2000" dirty="0" smtClean="0"/>
              <a:t>priekšrocības</a:t>
            </a:r>
            <a:endParaRPr lang="lv-LV" sz="2000" dirty="0"/>
          </a:p>
          <a:p>
            <a:pPr lvl="0"/>
            <a:r>
              <a:rPr lang="lv-LV" sz="2000" dirty="0" smtClean="0"/>
              <a:t>veicināt ciešāku saikni </a:t>
            </a:r>
            <a:r>
              <a:rPr lang="lv-LV" sz="2000" dirty="0"/>
              <a:t>starp </a:t>
            </a:r>
            <a:r>
              <a:rPr lang="lv-LV" sz="2000" b="1" dirty="0"/>
              <a:t>studijām un pētniecību</a:t>
            </a:r>
            <a:r>
              <a:rPr lang="lv-LV" sz="2000" dirty="0"/>
              <a:t> </a:t>
            </a:r>
          </a:p>
          <a:p>
            <a:pPr lvl="0"/>
            <a:r>
              <a:rPr lang="lv-LV" sz="2000" dirty="0" smtClean="0"/>
              <a:t>veicināt </a:t>
            </a:r>
            <a:r>
              <a:rPr lang="lv-LV" sz="2000" b="1" dirty="0"/>
              <a:t>radošumu, </a:t>
            </a:r>
            <a:r>
              <a:rPr lang="lv-LV" sz="2000" b="1" dirty="0" smtClean="0"/>
              <a:t>inovācijas un uzņēmējdarbības</a:t>
            </a:r>
            <a:r>
              <a:rPr lang="lv-LV" sz="2000" dirty="0" smtClean="0"/>
              <a:t> </a:t>
            </a:r>
            <a:r>
              <a:rPr lang="lv-LV" sz="2000" dirty="0"/>
              <a:t>prasmes </a:t>
            </a:r>
          </a:p>
          <a:p>
            <a:pPr lvl="0"/>
            <a:r>
              <a:rPr lang="lv-LV" sz="2000" dirty="0"/>
              <a:t>palīgpasākumi: </a:t>
            </a:r>
          </a:p>
          <a:p>
            <a:pPr marL="400050" lvl="1" indent="0">
              <a:buNone/>
            </a:pPr>
            <a:r>
              <a:rPr lang="lv-LV" sz="1800" dirty="0" smtClean="0"/>
              <a:t>- </a:t>
            </a:r>
            <a:r>
              <a:rPr lang="lv-LV" sz="1800" dirty="0"/>
              <a:t>veidot caurskatāmus </a:t>
            </a:r>
            <a:r>
              <a:rPr lang="lv-LV" sz="1800" b="1" dirty="0"/>
              <a:t>studiju rezultātus</a:t>
            </a:r>
            <a:r>
              <a:rPr lang="lv-LV" sz="1800" dirty="0"/>
              <a:t>, </a:t>
            </a:r>
          </a:p>
          <a:p>
            <a:pPr marL="400050" lvl="1" indent="0">
              <a:buNone/>
            </a:pPr>
            <a:r>
              <a:rPr lang="lv-LV" sz="1800" dirty="0" smtClean="0"/>
              <a:t>- </a:t>
            </a:r>
            <a:r>
              <a:rPr lang="lv-LV" sz="1800" dirty="0"/>
              <a:t>elastīgus </a:t>
            </a:r>
            <a:r>
              <a:rPr lang="lv-LV" sz="1800" b="1" dirty="0"/>
              <a:t>mācīšanās ceļus</a:t>
            </a:r>
            <a:r>
              <a:rPr lang="lv-LV" sz="1800" dirty="0"/>
              <a:t> un </a:t>
            </a:r>
          </a:p>
          <a:p>
            <a:pPr marL="400050" lvl="1" indent="0">
              <a:buNone/>
            </a:pPr>
            <a:r>
              <a:rPr lang="lv-LV" sz="1800" dirty="0" smtClean="0"/>
              <a:t>- </a:t>
            </a:r>
            <a:r>
              <a:rPr lang="lv-LV" sz="1800" dirty="0"/>
              <a:t>piemērotas </a:t>
            </a:r>
            <a:r>
              <a:rPr lang="lv-LV" sz="1800" b="1" dirty="0" smtClean="0"/>
              <a:t>mācīšanas metodes </a:t>
            </a:r>
            <a:r>
              <a:rPr lang="lv-LV" sz="1800" dirty="0" smtClean="0"/>
              <a:t>un sekmju </a:t>
            </a:r>
            <a:r>
              <a:rPr lang="lv-LV" sz="1800" b="1" dirty="0"/>
              <a:t>novērtēšanas metodes</a:t>
            </a:r>
            <a:endParaRPr lang="en-GB" sz="1800" dirty="0"/>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spTree>
    <p:extLst>
      <p:ext uri="{BB962C8B-B14F-4D97-AF65-F5344CB8AC3E}">
        <p14:creationId xmlns:p14="http://schemas.microsoft.com/office/powerpoint/2010/main" val="410591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357" y="391296"/>
            <a:ext cx="8911687" cy="1643449"/>
          </a:xfrm>
        </p:spPr>
        <p:txBody>
          <a:bodyPr>
            <a:normAutofit fontScale="90000"/>
          </a:bodyPr>
          <a:lstStyle/>
          <a:p>
            <a:pPr algn="ctr"/>
            <a:r>
              <a:rPr lang="lv-LV" sz="4000" b="1" dirty="0">
                <a:solidFill>
                  <a:schemeClr val="tx1"/>
                </a:solidFill>
              </a:rPr>
              <a:t>veicināt absolventu </a:t>
            </a:r>
            <a:r>
              <a:rPr lang="lv-LV" sz="4000" b="1" dirty="0" err="1">
                <a:solidFill>
                  <a:schemeClr val="tx1"/>
                </a:solidFill>
              </a:rPr>
              <a:t>nodarbināmību</a:t>
            </a:r>
            <a:r>
              <a:rPr lang="lv-LV" sz="4000" b="1" dirty="0">
                <a:solidFill>
                  <a:schemeClr val="tx1"/>
                </a:solidFill>
              </a:rPr>
              <a:t/>
            </a:r>
            <a:br>
              <a:rPr lang="lv-LV" sz="4000" b="1" dirty="0">
                <a:solidFill>
                  <a:schemeClr val="tx1"/>
                </a:solidFill>
              </a:rPr>
            </a:br>
            <a:r>
              <a:rPr lang="lv-LV" b="1" dirty="0">
                <a:solidFill>
                  <a:schemeClr val="tx1"/>
                </a:solidFill>
              </a:rPr>
              <a:t>darba dzīves garumā un mainīgajos darba tirgus </a:t>
            </a:r>
            <a:r>
              <a:rPr lang="lv-LV" b="1" dirty="0" smtClean="0">
                <a:solidFill>
                  <a:schemeClr val="tx1"/>
                </a:solidFill>
              </a:rPr>
              <a:t>apstākļos </a:t>
            </a:r>
            <a:r>
              <a:rPr lang="lv-LV" dirty="0" smtClean="0">
                <a:solidFill>
                  <a:schemeClr val="tx1"/>
                </a:solidFill>
              </a:rPr>
              <a:t>(II)</a:t>
            </a:r>
            <a:endParaRPr lang="en-GB" dirty="0">
              <a:solidFill>
                <a:schemeClr val="tx1"/>
              </a:solidFill>
            </a:endParaRPr>
          </a:p>
        </p:txBody>
      </p:sp>
      <p:sp>
        <p:nvSpPr>
          <p:cNvPr id="6" name="Content Placeholder 5"/>
          <p:cNvSpPr>
            <a:spLocks noGrp="1"/>
          </p:cNvSpPr>
          <p:nvPr>
            <p:ph idx="1"/>
          </p:nvPr>
        </p:nvSpPr>
        <p:spPr>
          <a:xfrm>
            <a:off x="2589212" y="2240692"/>
            <a:ext cx="8915400" cy="3670529"/>
          </a:xfrm>
        </p:spPr>
        <p:txBody>
          <a:bodyPr>
            <a:normAutofit/>
          </a:bodyPr>
          <a:lstStyle/>
          <a:p>
            <a:pPr lvl="0"/>
            <a:r>
              <a:rPr lang="lv-LV" sz="1900" dirty="0" smtClean="0"/>
              <a:t>pēc </a:t>
            </a:r>
            <a:r>
              <a:rPr lang="lv-LV" sz="1900" dirty="0"/>
              <a:t>katra </a:t>
            </a:r>
            <a:r>
              <a:rPr lang="lv-LV" sz="1900" dirty="0" smtClean="0"/>
              <a:t>studiju cikla </a:t>
            </a:r>
            <a:r>
              <a:rPr lang="lv-LV" sz="1900" dirty="0"/>
              <a:t>absolventiem jāpiemīt </a:t>
            </a:r>
            <a:r>
              <a:rPr lang="lv-LV" sz="1900" dirty="0" smtClean="0"/>
              <a:t>kompetencēm, </a:t>
            </a:r>
            <a:r>
              <a:rPr lang="lv-LV" sz="1900" dirty="0"/>
              <a:t>kas ļauj </a:t>
            </a:r>
            <a:r>
              <a:rPr lang="lv-LV" sz="1900" dirty="0" smtClean="0"/>
              <a:t>veiksmīgi iesaistīties </a:t>
            </a:r>
            <a:r>
              <a:rPr lang="lv-LV" sz="1900" dirty="0"/>
              <a:t>darba tirgū, </a:t>
            </a:r>
          </a:p>
          <a:p>
            <a:pPr lvl="0"/>
            <a:r>
              <a:rPr lang="lv-LV" sz="1900" dirty="0"/>
              <a:t>lai absolventi spētu </a:t>
            </a:r>
            <a:r>
              <a:rPr lang="lv-LV" sz="1900" b="1" dirty="0"/>
              <a:t>vēlāk</a:t>
            </a:r>
            <a:r>
              <a:rPr lang="lv-LV" sz="1900" dirty="0"/>
              <a:t> darba dzīvē </a:t>
            </a:r>
            <a:r>
              <a:rPr lang="lv-LV" sz="1900" b="1" dirty="0"/>
              <a:t>paši attīstīt </a:t>
            </a:r>
            <a:r>
              <a:rPr lang="lv-LV" sz="1900" dirty="0" smtClean="0"/>
              <a:t>jaunas </a:t>
            </a:r>
            <a:r>
              <a:rPr lang="lv-LV" sz="1900" b="1" dirty="0"/>
              <a:t>kompetences</a:t>
            </a:r>
            <a:r>
              <a:rPr lang="lv-LV" sz="1900" dirty="0"/>
              <a:t>. </a:t>
            </a:r>
          </a:p>
          <a:p>
            <a:pPr lvl="0"/>
            <a:r>
              <a:rPr lang="lv-LV" dirty="0"/>
              <a:t>p</a:t>
            </a:r>
            <a:r>
              <a:rPr lang="lv-LV" dirty="0" smtClean="0"/>
              <a:t>alīgpasākumi:</a:t>
            </a:r>
          </a:p>
          <a:p>
            <a:pPr marL="457200" lvl="1" indent="0">
              <a:buNone/>
            </a:pPr>
            <a:r>
              <a:rPr lang="lv-LV" sz="1800" dirty="0" smtClean="0"/>
              <a:t>- stiprināt </a:t>
            </a:r>
            <a:r>
              <a:rPr lang="lv-LV" sz="1800" b="1" dirty="0"/>
              <a:t>dialogu ar darba devējiem</a:t>
            </a:r>
            <a:r>
              <a:rPr lang="lv-LV" sz="1800" dirty="0"/>
              <a:t>, </a:t>
            </a:r>
          </a:p>
          <a:p>
            <a:pPr marL="457200" lvl="1" indent="0">
              <a:buNone/>
            </a:pPr>
            <a:r>
              <a:rPr lang="lv-LV" sz="1800" dirty="0" smtClean="0"/>
              <a:t>- veidot studiju programmas, līdzsvarojot </a:t>
            </a:r>
            <a:r>
              <a:rPr lang="lv-LV" sz="1800" b="1" dirty="0" smtClean="0"/>
              <a:t>teoriju un praksi,</a:t>
            </a:r>
            <a:r>
              <a:rPr lang="lv-LV" sz="1800" dirty="0" smtClean="0"/>
              <a:t> </a:t>
            </a:r>
            <a:endParaRPr lang="lv-LV" sz="1800" dirty="0"/>
          </a:p>
          <a:p>
            <a:pPr marL="457200" lvl="1" indent="0">
              <a:buNone/>
            </a:pPr>
            <a:r>
              <a:rPr lang="lv-LV" sz="1800" dirty="0" smtClean="0"/>
              <a:t>- veicināt </a:t>
            </a:r>
            <a:r>
              <a:rPr lang="lv-LV" sz="1800" dirty="0"/>
              <a:t>studentu </a:t>
            </a:r>
            <a:r>
              <a:rPr lang="lv-LV" sz="1800" b="1" dirty="0"/>
              <a:t>uzņēmējdarbības un inovācijas </a:t>
            </a:r>
            <a:r>
              <a:rPr lang="lv-LV" sz="1800" b="1" dirty="0" smtClean="0"/>
              <a:t>prasmes,</a:t>
            </a:r>
            <a:r>
              <a:rPr lang="lv-LV" sz="1800" dirty="0" smtClean="0"/>
              <a:t> </a:t>
            </a:r>
            <a:endParaRPr lang="lv-LV" sz="1800" dirty="0"/>
          </a:p>
          <a:p>
            <a:pPr marL="457200" lvl="1" indent="0">
              <a:buNone/>
            </a:pPr>
            <a:r>
              <a:rPr lang="lv-LV" sz="1800" b="1" dirty="0" smtClean="0"/>
              <a:t>- sekot </a:t>
            </a:r>
            <a:r>
              <a:rPr lang="lv-LV" sz="1800" b="1" dirty="0"/>
              <a:t>līdzi absolventu karjeras </a:t>
            </a:r>
            <a:r>
              <a:rPr lang="lv-LV" sz="1800" b="1" dirty="0" smtClean="0"/>
              <a:t>attīstībai</a:t>
            </a:r>
            <a:r>
              <a:rPr lang="lv-LV" sz="1800" dirty="0" smtClean="0"/>
              <a:t>,</a:t>
            </a:r>
          </a:p>
          <a:p>
            <a:pPr marL="457200" lvl="1" indent="0">
              <a:buNone/>
            </a:pPr>
            <a:r>
              <a:rPr lang="lv-LV" sz="1800" dirty="0" smtClean="0"/>
              <a:t>- veicināt starptautisko </a:t>
            </a:r>
            <a:r>
              <a:rPr lang="lv-LV" sz="1800" b="1" dirty="0" smtClean="0"/>
              <a:t>mobilitāti</a:t>
            </a:r>
            <a:r>
              <a:rPr lang="lv-LV" sz="1800" dirty="0" smtClean="0"/>
              <a:t>.</a:t>
            </a:r>
            <a:endParaRPr lang="en-GB" dirty="0"/>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spTree>
    <p:extLst>
      <p:ext uri="{BB962C8B-B14F-4D97-AF65-F5344CB8AC3E}">
        <p14:creationId xmlns:p14="http://schemas.microsoft.com/office/powerpoint/2010/main" val="415993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solidFill>
                  <a:schemeClr val="tx1"/>
                </a:solidFill>
              </a:rPr>
              <a:t>Padarīt iekļaujošas augstākās izglītības sistēmas </a:t>
            </a:r>
            <a:r>
              <a:rPr lang="lv-LV" dirty="0" smtClean="0">
                <a:solidFill>
                  <a:schemeClr val="tx1"/>
                </a:solidFill>
              </a:rPr>
              <a:t>(III)</a:t>
            </a:r>
            <a:endParaRPr lang="en-GB" dirty="0">
              <a:solidFill>
                <a:schemeClr val="tx1"/>
              </a:solidFill>
            </a:endParaRPr>
          </a:p>
        </p:txBody>
      </p:sp>
      <p:sp>
        <p:nvSpPr>
          <p:cNvPr id="3" name="Content Placeholder 2"/>
          <p:cNvSpPr>
            <a:spLocks noGrp="1"/>
          </p:cNvSpPr>
          <p:nvPr>
            <p:ph idx="1"/>
          </p:nvPr>
        </p:nvSpPr>
        <p:spPr/>
        <p:txBody>
          <a:bodyPr/>
          <a:lstStyle/>
          <a:p>
            <a:r>
              <a:rPr lang="lv-LV" dirty="0" smtClean="0"/>
              <a:t>studiju organizācija, </a:t>
            </a:r>
            <a:r>
              <a:rPr lang="lv-LV" dirty="0"/>
              <a:t>kura ir </a:t>
            </a:r>
            <a:r>
              <a:rPr lang="lv-LV" b="1" dirty="0"/>
              <a:t>piemērota</a:t>
            </a:r>
            <a:r>
              <a:rPr lang="lv-LV" dirty="0"/>
              <a:t> </a:t>
            </a:r>
            <a:r>
              <a:rPr lang="lv-LV" b="1" dirty="0"/>
              <a:t>dažādu tipu </a:t>
            </a:r>
            <a:r>
              <a:rPr lang="lv-LV" b="1" dirty="0" smtClean="0"/>
              <a:t>studējošajiem</a:t>
            </a:r>
            <a:r>
              <a:rPr lang="lv-LV" dirty="0"/>
              <a:t>, t.sk. </a:t>
            </a:r>
            <a:r>
              <a:rPr lang="lv-LV" dirty="0" smtClean="0"/>
              <a:t>mūžizglītībā</a:t>
            </a:r>
            <a:endParaRPr lang="lv-LV" dirty="0"/>
          </a:p>
          <a:p>
            <a:r>
              <a:rPr lang="lv-LV" b="1" dirty="0"/>
              <a:t>iespējas </a:t>
            </a:r>
            <a:r>
              <a:rPr lang="lv-LV" dirty="0"/>
              <a:t>studentiem, kuri ir </a:t>
            </a:r>
            <a:r>
              <a:rPr lang="lv-LV" b="1" dirty="0"/>
              <a:t>nelabvēlīgākā sociālajā</a:t>
            </a:r>
            <a:r>
              <a:rPr lang="lv-LV" dirty="0"/>
              <a:t> </a:t>
            </a:r>
            <a:r>
              <a:rPr lang="lv-LV" b="1" dirty="0" smtClean="0"/>
              <a:t>situācijā</a:t>
            </a:r>
            <a:endParaRPr lang="lv-LV" dirty="0"/>
          </a:p>
          <a:p>
            <a:r>
              <a:rPr lang="lv-LV" b="1" dirty="0"/>
              <a:t>mobilitātes</a:t>
            </a:r>
            <a:r>
              <a:rPr lang="lv-LV" dirty="0"/>
              <a:t> iespējas studentiem un mācībspēkiem </a:t>
            </a:r>
            <a:r>
              <a:rPr lang="lv-LV" b="1" dirty="0"/>
              <a:t>no konfliktu </a:t>
            </a:r>
            <a:r>
              <a:rPr lang="lv-LV" b="1" dirty="0" smtClean="0"/>
              <a:t>zonām, </a:t>
            </a:r>
            <a:r>
              <a:rPr lang="lv-LV" dirty="0" smtClean="0"/>
              <a:t>lai </a:t>
            </a:r>
            <a:r>
              <a:rPr lang="lv-LV" dirty="0"/>
              <a:t>tiem būtu </a:t>
            </a:r>
            <a:r>
              <a:rPr lang="lv-LV" b="1" dirty="0"/>
              <a:t>iespējams atgriezties savās mājās</a:t>
            </a:r>
            <a:r>
              <a:rPr lang="lv-LV" dirty="0"/>
              <a:t>, kad to atļaus </a:t>
            </a:r>
            <a:r>
              <a:rPr lang="lv-LV" dirty="0" smtClean="0"/>
              <a:t>apstākļi </a:t>
            </a:r>
            <a:endParaRPr lang="lv-LV" dirty="0"/>
          </a:p>
          <a:p>
            <a:r>
              <a:rPr lang="lv-LV" b="1" dirty="0"/>
              <a:t>skolotāju izglītības studentu </a:t>
            </a:r>
            <a:r>
              <a:rPr lang="lv-LV" b="1" dirty="0" smtClean="0"/>
              <a:t>mobilitāte</a:t>
            </a:r>
            <a:r>
              <a:rPr lang="lv-LV" dirty="0" smtClean="0"/>
              <a:t> </a:t>
            </a:r>
            <a:endParaRPr lang="en-GB" dirty="0"/>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spTree>
    <p:extLst>
      <p:ext uri="{BB962C8B-B14F-4D97-AF65-F5344CB8AC3E}">
        <p14:creationId xmlns:p14="http://schemas.microsoft.com/office/powerpoint/2010/main" val="33097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74031"/>
          </a:xfrm>
        </p:spPr>
        <p:txBody>
          <a:bodyPr/>
          <a:lstStyle/>
          <a:p>
            <a:pPr algn="ctr"/>
            <a:r>
              <a:rPr lang="lv-LV" b="1" dirty="0">
                <a:solidFill>
                  <a:schemeClr val="tx1"/>
                </a:solidFill>
              </a:rPr>
              <a:t>Reformu </a:t>
            </a:r>
            <a:r>
              <a:rPr lang="lv-LV" b="1" dirty="0" smtClean="0">
                <a:solidFill>
                  <a:schemeClr val="tx1"/>
                </a:solidFill>
              </a:rPr>
              <a:t>īstenošana</a:t>
            </a:r>
            <a:r>
              <a:rPr lang="lv-LV" b="1" dirty="0">
                <a:solidFill>
                  <a:schemeClr val="tx1"/>
                </a:solidFill>
              </a:rPr>
              <a:t> </a:t>
            </a:r>
            <a:r>
              <a:rPr lang="lv-LV" dirty="0" smtClean="0">
                <a:solidFill>
                  <a:schemeClr val="tx1"/>
                </a:solidFill>
              </a:rPr>
              <a:t>(IV)</a:t>
            </a:r>
            <a:endParaRPr lang="en-GB" dirty="0">
              <a:solidFill>
                <a:schemeClr val="tx1"/>
              </a:solidFill>
            </a:endParaRPr>
          </a:p>
        </p:txBody>
      </p:sp>
      <p:sp>
        <p:nvSpPr>
          <p:cNvPr id="3" name="Content Placeholder 2"/>
          <p:cNvSpPr>
            <a:spLocks noGrp="1"/>
          </p:cNvSpPr>
          <p:nvPr>
            <p:ph idx="1"/>
          </p:nvPr>
        </p:nvSpPr>
        <p:spPr>
          <a:xfrm>
            <a:off x="2589212" y="1598141"/>
            <a:ext cx="8915400" cy="4313081"/>
          </a:xfrm>
        </p:spPr>
        <p:txBody>
          <a:bodyPr/>
          <a:lstStyle/>
          <a:p>
            <a:pPr marL="0" lvl="0" indent="0" algn="ctr">
              <a:buNone/>
            </a:pPr>
            <a:r>
              <a:rPr lang="lv-LV" b="1" dirty="0" smtClean="0"/>
              <a:t>kopīga </a:t>
            </a:r>
            <a:r>
              <a:rPr lang="lv-LV" b="1" dirty="0"/>
              <a:t>grādu struktūra un ECTS, kvalitātes nodrošināšanas standarti - ESG, mobilitātes veicināšana, </a:t>
            </a:r>
            <a:r>
              <a:rPr lang="lv-LV" b="1" dirty="0" smtClean="0"/>
              <a:t>kopīgās studiju programmas un grādi </a:t>
            </a:r>
          </a:p>
          <a:p>
            <a:pPr marL="0" lvl="0" indent="0" algn="ctr">
              <a:buNone/>
            </a:pPr>
            <a:endParaRPr lang="lv-LV" b="1" dirty="0"/>
          </a:p>
          <a:p>
            <a:r>
              <a:rPr lang="lv-LV" dirty="0" smtClean="0"/>
              <a:t>izstrādāt </a:t>
            </a:r>
            <a:r>
              <a:rPr lang="lv-LV" dirty="0"/>
              <a:t>iedarbīgāku politiku </a:t>
            </a:r>
            <a:r>
              <a:rPr lang="lv-LV" b="1" dirty="0"/>
              <a:t>atzīšanai</a:t>
            </a:r>
          </a:p>
          <a:p>
            <a:r>
              <a:rPr lang="lv-LV" dirty="0" smtClean="0"/>
              <a:t>veidot </a:t>
            </a:r>
            <a:r>
              <a:rPr lang="lv-LV" dirty="0"/>
              <a:t>politikas </a:t>
            </a:r>
            <a:r>
              <a:rPr lang="lv-LV" b="1" dirty="0"/>
              <a:t>veidotāju un akadēmisko kopienu līdzdalības sajūtu</a:t>
            </a:r>
            <a:r>
              <a:rPr lang="lv-LV" dirty="0"/>
              <a:t>, lai saskaņoti ieviestu </a:t>
            </a:r>
            <a:r>
              <a:rPr lang="lv-LV" dirty="0" smtClean="0"/>
              <a:t>reformas</a:t>
            </a:r>
            <a:r>
              <a:rPr lang="lv-LV" b="1" dirty="0" smtClean="0"/>
              <a:t> </a:t>
            </a:r>
            <a:endParaRPr lang="lv-LV" b="1" dirty="0"/>
          </a:p>
          <a:p>
            <a:r>
              <a:rPr lang="lv-LV" dirty="0" smtClean="0"/>
              <a:t>veicināt </a:t>
            </a:r>
            <a:r>
              <a:rPr lang="lv-LV" b="1" dirty="0"/>
              <a:t>ieinteresēto pušu ciešāku </a:t>
            </a:r>
            <a:r>
              <a:rPr lang="lv-LV" b="1" dirty="0" smtClean="0"/>
              <a:t>iesaisti</a:t>
            </a:r>
            <a:r>
              <a:rPr lang="lv-LV" dirty="0" smtClean="0"/>
              <a:t> </a:t>
            </a:r>
            <a:endParaRPr lang="lv-LV" dirty="0"/>
          </a:p>
          <a:p>
            <a:pPr lvl="0"/>
            <a:r>
              <a:rPr lang="lv-LV" dirty="0" smtClean="0"/>
              <a:t>veidot </a:t>
            </a:r>
            <a:r>
              <a:rPr lang="lv-LV" b="1" dirty="0"/>
              <a:t>precīzāku</a:t>
            </a:r>
            <a:r>
              <a:rPr lang="lv-LV" dirty="0"/>
              <a:t> valstu </a:t>
            </a:r>
            <a:r>
              <a:rPr lang="lv-LV" b="1" dirty="0"/>
              <a:t>snieguma </a:t>
            </a:r>
            <a:r>
              <a:rPr lang="lv-LV" b="1" dirty="0" smtClean="0"/>
              <a:t>mērīšanu</a:t>
            </a:r>
            <a:r>
              <a:rPr lang="lv-LV" dirty="0" smtClean="0"/>
              <a:t> </a:t>
            </a:r>
            <a:endParaRPr lang="lv-LV" dirty="0"/>
          </a:p>
          <a:p>
            <a:pPr lvl="0"/>
            <a:r>
              <a:rPr lang="lv-LV" dirty="0" smtClean="0"/>
              <a:t>sniegt </a:t>
            </a:r>
            <a:r>
              <a:rPr lang="lv-LV" dirty="0"/>
              <a:t>atbalstu dalībvalstīm, kuras atpaliek un </a:t>
            </a:r>
          </a:p>
          <a:p>
            <a:pPr lvl="0"/>
            <a:r>
              <a:rPr lang="lv-LV" dirty="0" smtClean="0"/>
              <a:t>dot </a:t>
            </a:r>
            <a:r>
              <a:rPr lang="lv-LV" dirty="0"/>
              <a:t>iespēju valstīm, kuras vēlas </a:t>
            </a:r>
            <a:r>
              <a:rPr lang="lv-LV" b="1" dirty="0"/>
              <a:t>darīt </a:t>
            </a:r>
            <a:r>
              <a:rPr lang="lv-LV" b="1" dirty="0" smtClean="0"/>
              <a:t>vairāk</a:t>
            </a:r>
            <a:endParaRPr lang="lv-LV" dirty="0"/>
          </a:p>
          <a:p>
            <a:endParaRPr lang="en-GB" dirty="0"/>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spTree>
    <p:extLst>
      <p:ext uri="{BB962C8B-B14F-4D97-AF65-F5344CB8AC3E}">
        <p14:creationId xmlns:p14="http://schemas.microsoft.com/office/powerpoint/2010/main" val="133082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06982"/>
          </a:xfrm>
        </p:spPr>
        <p:txBody>
          <a:bodyPr/>
          <a:lstStyle/>
          <a:p>
            <a:r>
              <a:rPr lang="lv-LV" b="1" dirty="0" smtClean="0">
                <a:solidFill>
                  <a:schemeClr val="tx1"/>
                </a:solidFill>
              </a:rPr>
              <a:t>Darba plāns 2015.-2018.g.</a:t>
            </a:r>
            <a:endParaRPr lang="en-GB" b="1" dirty="0">
              <a:solidFill>
                <a:schemeClr val="tx1"/>
              </a:solidFill>
            </a:endParaRPr>
          </a:p>
        </p:txBody>
      </p:sp>
      <p:sp>
        <p:nvSpPr>
          <p:cNvPr id="3" name="Content Placeholder 2"/>
          <p:cNvSpPr>
            <a:spLocks noGrp="1"/>
          </p:cNvSpPr>
          <p:nvPr>
            <p:ph idx="1"/>
          </p:nvPr>
        </p:nvSpPr>
        <p:spPr>
          <a:xfrm>
            <a:off x="2589212" y="1713470"/>
            <a:ext cx="8915400" cy="4197752"/>
          </a:xfrm>
        </p:spPr>
        <p:txBody>
          <a:bodyPr>
            <a:normAutofit/>
          </a:bodyPr>
          <a:lstStyle/>
          <a:p>
            <a:r>
              <a:rPr lang="lv-LV" dirty="0" smtClean="0"/>
              <a:t>Darba grupa Nr. 1 «</a:t>
            </a:r>
            <a:r>
              <a:rPr lang="lv-LV" dirty="0" err="1" smtClean="0"/>
              <a:t>Monitoring</a:t>
            </a:r>
            <a:r>
              <a:rPr lang="lv-LV" dirty="0" smtClean="0"/>
              <a:t>» </a:t>
            </a:r>
          </a:p>
          <a:p>
            <a:r>
              <a:rPr lang="lv-LV" dirty="0" smtClean="0"/>
              <a:t>Darba grupa Nr. 2 «</a:t>
            </a:r>
            <a:r>
              <a:rPr lang="lv-LV" dirty="0" err="1" smtClean="0"/>
              <a:t>Implementation</a:t>
            </a:r>
            <a:r>
              <a:rPr lang="lv-LV" dirty="0" smtClean="0"/>
              <a:t>: </a:t>
            </a:r>
            <a:r>
              <a:rPr lang="lv-LV" dirty="0" err="1" smtClean="0"/>
              <a:t>Fostering</a:t>
            </a:r>
            <a:r>
              <a:rPr lang="lv-LV" dirty="0" smtClean="0"/>
              <a:t> </a:t>
            </a:r>
            <a:r>
              <a:rPr lang="lv-LV" dirty="0" err="1" smtClean="0"/>
              <a:t>implementation</a:t>
            </a:r>
            <a:r>
              <a:rPr lang="lv-LV" dirty="0" smtClean="0"/>
              <a:t> </a:t>
            </a:r>
            <a:r>
              <a:rPr lang="lv-LV" dirty="0" err="1" smtClean="0"/>
              <a:t>of</a:t>
            </a:r>
            <a:r>
              <a:rPr lang="lv-LV" dirty="0" smtClean="0"/>
              <a:t> </a:t>
            </a:r>
            <a:r>
              <a:rPr lang="lv-LV" dirty="0" err="1" smtClean="0"/>
              <a:t>agreed</a:t>
            </a:r>
            <a:r>
              <a:rPr lang="lv-LV" dirty="0" smtClean="0"/>
              <a:t> </a:t>
            </a:r>
            <a:r>
              <a:rPr lang="lv-LV" dirty="0" err="1" smtClean="0"/>
              <a:t>key</a:t>
            </a:r>
            <a:r>
              <a:rPr lang="lv-LV" dirty="0" smtClean="0"/>
              <a:t> </a:t>
            </a:r>
            <a:r>
              <a:rPr lang="lv-LV" dirty="0" err="1" smtClean="0"/>
              <a:t>commitments</a:t>
            </a:r>
            <a:r>
              <a:rPr lang="lv-LV" dirty="0" smtClean="0"/>
              <a:t>»</a:t>
            </a:r>
          </a:p>
          <a:p>
            <a:r>
              <a:rPr lang="lv-LV" dirty="0" smtClean="0"/>
              <a:t>Darba grupa Nr. 3 «</a:t>
            </a:r>
            <a:r>
              <a:rPr lang="lv-LV" dirty="0" err="1" smtClean="0"/>
              <a:t>New</a:t>
            </a:r>
            <a:r>
              <a:rPr lang="lv-LV" dirty="0" smtClean="0"/>
              <a:t> </a:t>
            </a:r>
            <a:r>
              <a:rPr lang="lv-LV" dirty="0" err="1" smtClean="0"/>
              <a:t>goals</a:t>
            </a:r>
            <a:r>
              <a:rPr lang="lv-LV" dirty="0"/>
              <a:t> </a:t>
            </a:r>
            <a:r>
              <a:rPr lang="lv-LV" dirty="0" smtClean="0"/>
              <a:t>– </a:t>
            </a:r>
            <a:r>
              <a:rPr lang="lv-LV" dirty="0" err="1" smtClean="0"/>
              <a:t>Policy</a:t>
            </a:r>
            <a:r>
              <a:rPr lang="lv-LV" dirty="0" smtClean="0"/>
              <a:t> </a:t>
            </a:r>
            <a:r>
              <a:rPr lang="lv-LV" dirty="0" err="1" smtClean="0"/>
              <a:t>development</a:t>
            </a:r>
            <a:r>
              <a:rPr lang="lv-LV" dirty="0" smtClean="0"/>
              <a:t> </a:t>
            </a:r>
            <a:r>
              <a:rPr lang="lv-LV" dirty="0" err="1" smtClean="0"/>
              <a:t>for</a:t>
            </a:r>
            <a:r>
              <a:rPr lang="lv-LV" dirty="0" smtClean="0"/>
              <a:t> </a:t>
            </a:r>
            <a:r>
              <a:rPr lang="lv-LV" dirty="0" err="1" smtClean="0"/>
              <a:t>new</a:t>
            </a:r>
            <a:r>
              <a:rPr lang="lv-LV" dirty="0" smtClean="0"/>
              <a:t> EHEA </a:t>
            </a:r>
            <a:r>
              <a:rPr lang="lv-LV" dirty="0" err="1" smtClean="0"/>
              <a:t>goals</a:t>
            </a:r>
            <a:r>
              <a:rPr lang="lv-LV" dirty="0" smtClean="0"/>
              <a:t>»</a:t>
            </a:r>
          </a:p>
          <a:p>
            <a:pPr marL="0" indent="0">
              <a:buNone/>
            </a:pPr>
            <a:endParaRPr lang="lv-LV" dirty="0" smtClean="0"/>
          </a:p>
          <a:p>
            <a:r>
              <a:rPr lang="lv-LV" dirty="0" smtClean="0"/>
              <a:t>Konsultatīvās grupas:</a:t>
            </a:r>
          </a:p>
          <a:p>
            <a:pPr lvl="1">
              <a:buFontTx/>
              <a:buChar char="-"/>
            </a:pPr>
            <a:r>
              <a:rPr lang="lv-LV" dirty="0" smtClean="0"/>
              <a:t>EAIT starptautiskā sadarbība</a:t>
            </a:r>
          </a:p>
          <a:p>
            <a:pPr lvl="1">
              <a:buFontTx/>
              <a:buChar char="-"/>
            </a:pPr>
            <a:r>
              <a:rPr lang="lv-LV" dirty="0" smtClean="0"/>
              <a:t>Atbalsts Baltkrievijai reformu īstenošanā</a:t>
            </a:r>
          </a:p>
          <a:p>
            <a:pPr lvl="1">
              <a:buFontTx/>
              <a:buChar char="-"/>
            </a:pPr>
            <a:r>
              <a:rPr lang="lv-LV" dirty="0" smtClean="0"/>
              <a:t>Atbalsts valstīm reformu īstenošanā</a:t>
            </a:r>
          </a:p>
          <a:p>
            <a:pPr lvl="1">
              <a:buFontTx/>
              <a:buChar char="-"/>
            </a:pPr>
            <a:r>
              <a:rPr lang="lv-LV" dirty="0" smtClean="0"/>
              <a:t>Diploma pielikuma pārskatīšana</a:t>
            </a:r>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spTree>
    <p:extLst>
      <p:ext uri="{BB962C8B-B14F-4D97-AF65-F5344CB8AC3E}">
        <p14:creationId xmlns:p14="http://schemas.microsoft.com/office/powerpoint/2010/main" val="4510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2225"/>
          </a:xfrm>
        </p:spPr>
        <p:txBody>
          <a:bodyPr/>
          <a:lstStyle/>
          <a:p>
            <a:r>
              <a:rPr lang="lv-LV" b="1" dirty="0" smtClean="0">
                <a:solidFill>
                  <a:schemeClr val="tx1"/>
                </a:solidFill>
              </a:rPr>
              <a:t>Latvija Boloņas procesā </a:t>
            </a:r>
            <a:endParaRPr lang="en-GB" b="1" dirty="0">
              <a:solidFill>
                <a:schemeClr val="tx1"/>
              </a:solidFill>
            </a:endParaRPr>
          </a:p>
        </p:txBody>
      </p:sp>
      <p:sp>
        <p:nvSpPr>
          <p:cNvPr id="3" name="Content Placeholder 2"/>
          <p:cNvSpPr>
            <a:spLocks noGrp="1"/>
          </p:cNvSpPr>
          <p:nvPr>
            <p:ph idx="1"/>
          </p:nvPr>
        </p:nvSpPr>
        <p:spPr>
          <a:xfrm>
            <a:off x="2589212" y="1647568"/>
            <a:ext cx="8915400" cy="4263654"/>
          </a:xfrm>
        </p:spPr>
        <p:txBody>
          <a:bodyPr>
            <a:normAutofit fontScale="85000" lnSpcReduction="10000"/>
          </a:bodyPr>
          <a:lstStyle/>
          <a:p>
            <a:r>
              <a:rPr lang="lv-LV" dirty="0" smtClean="0"/>
              <a:t>Trīs </a:t>
            </a:r>
            <a:r>
              <a:rPr lang="lv-LV" dirty="0"/>
              <a:t>cikla grādu sistēma (bakalaurs-maģistrs-doktors);</a:t>
            </a:r>
          </a:p>
          <a:p>
            <a:r>
              <a:rPr lang="lv-LV" dirty="0" smtClean="0"/>
              <a:t>Diploma </a:t>
            </a:r>
            <a:r>
              <a:rPr lang="lv-LV" dirty="0"/>
              <a:t>pielikums;</a:t>
            </a:r>
          </a:p>
          <a:p>
            <a:r>
              <a:rPr lang="lv-LV" dirty="0" smtClean="0"/>
              <a:t>Latvijas </a:t>
            </a:r>
            <a:r>
              <a:rPr lang="lv-LV" dirty="0"/>
              <a:t>kredītpunktu sistēma ir savietojama ar ECTS;</a:t>
            </a:r>
          </a:p>
          <a:p>
            <a:r>
              <a:rPr lang="lv-LV" dirty="0" smtClean="0"/>
              <a:t>Kvalitātes </a:t>
            </a:r>
            <a:r>
              <a:rPr lang="lv-LV" dirty="0"/>
              <a:t>nodrošināšanas sistēma tiek veidota saskaņā ar Eiropas kopīgiem standartiem un vadlīnijām ;</a:t>
            </a:r>
          </a:p>
          <a:p>
            <a:r>
              <a:rPr lang="lv-LV" dirty="0" smtClean="0"/>
              <a:t>Ārvalstīs </a:t>
            </a:r>
            <a:r>
              <a:rPr lang="lv-LV" dirty="0"/>
              <a:t>iegūtās kvalifikācijas vai studiju periodu atzīšana saskaņā ar Lisabonas konvenciju;</a:t>
            </a:r>
          </a:p>
          <a:p>
            <a:r>
              <a:rPr lang="lv-LV" dirty="0" smtClean="0"/>
              <a:t>Studentu </a:t>
            </a:r>
            <a:r>
              <a:rPr lang="lv-LV" dirty="0"/>
              <a:t>iesaiste augstākās izglītības procesos;</a:t>
            </a:r>
          </a:p>
          <a:p>
            <a:r>
              <a:rPr lang="lv-LV" dirty="0" smtClean="0"/>
              <a:t>Augstākās </a:t>
            </a:r>
            <a:r>
              <a:rPr lang="lv-LV" dirty="0"/>
              <a:t>izglītības iestāžu autonomija </a:t>
            </a:r>
            <a:r>
              <a:rPr lang="lv-LV" dirty="0" smtClean="0"/>
              <a:t>noteikta </a:t>
            </a:r>
            <a:r>
              <a:rPr lang="lv-LV" dirty="0"/>
              <a:t>Augstskolu likumā;</a:t>
            </a:r>
          </a:p>
          <a:p>
            <a:r>
              <a:rPr lang="lv-LV" dirty="0" smtClean="0"/>
              <a:t>Nacionālā </a:t>
            </a:r>
            <a:r>
              <a:rPr lang="lv-LV" dirty="0"/>
              <a:t>kvalifikāciju </a:t>
            </a:r>
            <a:r>
              <a:rPr lang="lv-LV" dirty="0" err="1"/>
              <a:t>ietvarstruktūra</a:t>
            </a:r>
            <a:r>
              <a:rPr lang="lv-LV" dirty="0"/>
              <a:t> ir savietojama ar Eiropas kvalifikāciju </a:t>
            </a:r>
            <a:r>
              <a:rPr lang="lv-LV" dirty="0" err="1"/>
              <a:t>ietvarstruktūru</a:t>
            </a:r>
            <a:r>
              <a:rPr lang="lv-LV" dirty="0"/>
              <a:t>;</a:t>
            </a:r>
          </a:p>
          <a:p>
            <a:r>
              <a:rPr lang="lv-LV" dirty="0" smtClean="0"/>
              <a:t>Studiju </a:t>
            </a:r>
            <a:r>
              <a:rPr lang="lv-LV" dirty="0"/>
              <a:t>rezultāti tiek formulēti katram studiju kursam, modulim, studiju programmai;</a:t>
            </a:r>
          </a:p>
          <a:p>
            <a:r>
              <a:rPr lang="lv-LV" dirty="0" smtClean="0"/>
              <a:t>Iepriekš </a:t>
            </a:r>
            <a:r>
              <a:rPr lang="lv-LV" dirty="0"/>
              <a:t>iegūtās izglītības vai profesionālās pieredzes pielīdzināšanas kārtība;</a:t>
            </a:r>
          </a:p>
          <a:p>
            <a:r>
              <a:rPr lang="lv-LV" dirty="0" smtClean="0"/>
              <a:t>Kopīgu </a:t>
            </a:r>
            <a:r>
              <a:rPr lang="lv-LV" dirty="0"/>
              <a:t>studiju programmu </a:t>
            </a:r>
            <a:r>
              <a:rPr lang="lv-LV" dirty="0" smtClean="0"/>
              <a:t>attīstība</a:t>
            </a:r>
            <a:endParaRPr lang="lv-LV" dirty="0"/>
          </a:p>
          <a:p>
            <a:endParaRPr lang="en-GB" dirty="0"/>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spTree>
    <p:extLst>
      <p:ext uri="{BB962C8B-B14F-4D97-AF65-F5344CB8AC3E}">
        <p14:creationId xmlns:p14="http://schemas.microsoft.com/office/powerpoint/2010/main" val="140992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solidFill>
                  <a:schemeClr val="tx1"/>
                </a:solidFill>
              </a:rPr>
              <a:t>Izglītības un attīstības pamatnostādnes</a:t>
            </a:r>
            <a:br>
              <a:rPr lang="lv-LV" b="1" dirty="0" smtClean="0">
                <a:solidFill>
                  <a:schemeClr val="tx1"/>
                </a:solidFill>
              </a:rPr>
            </a:br>
            <a:r>
              <a:rPr lang="lv-LV" b="1" dirty="0" smtClean="0">
                <a:solidFill>
                  <a:schemeClr val="tx1"/>
                </a:solidFill>
              </a:rPr>
              <a:t>2014.-2020.gadam</a:t>
            </a:r>
            <a:endParaRPr lang="en-GB" b="1" dirty="0">
              <a:solidFill>
                <a:schemeClr val="tx1"/>
              </a:solidFill>
            </a:endParaRPr>
          </a:p>
        </p:txBody>
      </p:sp>
      <p:sp>
        <p:nvSpPr>
          <p:cNvPr id="3" name="Content Placeholder 2"/>
          <p:cNvSpPr>
            <a:spLocks noGrp="1"/>
          </p:cNvSpPr>
          <p:nvPr>
            <p:ph idx="1"/>
          </p:nvPr>
        </p:nvSpPr>
        <p:spPr>
          <a:xfrm>
            <a:off x="2592925" y="1905000"/>
            <a:ext cx="8915400" cy="4396946"/>
          </a:xfrm>
        </p:spPr>
        <p:txBody>
          <a:bodyPr>
            <a:normAutofit/>
          </a:bodyPr>
          <a:lstStyle/>
          <a:p>
            <a:pPr algn="just"/>
            <a:r>
              <a:rPr lang="lv-LV" dirty="0" smtClean="0"/>
              <a:t>Augstākās izglītības internacionalizācija</a:t>
            </a:r>
          </a:p>
          <a:p>
            <a:pPr marL="0" indent="0" algn="just">
              <a:buNone/>
            </a:pPr>
            <a:r>
              <a:rPr lang="lv-LV" sz="1400" dirty="0" smtClean="0"/>
              <a:t>Augstākās </a:t>
            </a:r>
            <a:r>
              <a:rPr lang="lv-LV" sz="1400" dirty="0"/>
              <a:t>izglītības atvērtības starptautiskai sadarbībai un informācijas apmaiņai veicināšana, kā arī eksportspējas </a:t>
            </a:r>
            <a:r>
              <a:rPr lang="lv-LV" sz="1400" dirty="0" smtClean="0"/>
              <a:t>kāpināšana - </a:t>
            </a:r>
            <a:r>
              <a:rPr lang="lv-LV" sz="1400" dirty="0"/>
              <a:t>ar mērķi izveidot elastīgu augstākās izglītības sistēmu, kas ir starptautiski atvērta, plaši pieejama, kvalitatīva, t.i., tāda, kas spēj apmierināt pieprasījumu pēc atbilstošas kvalifikācijas speciālistiem saskaņā ar Latvijas tautsaimniecības attīstības vajadzībām un globālā izglītības tirgus tendencēm un vienlaikus veicina indivīda personības izaugsmi un sabiedrības attīstību. </a:t>
            </a:r>
            <a:endParaRPr lang="lv-LV" sz="1400" dirty="0" smtClean="0"/>
          </a:p>
          <a:p>
            <a:pPr algn="just"/>
            <a:r>
              <a:rPr lang="lv-LV" dirty="0" smtClean="0"/>
              <a:t>Augstākās izglītības starptautiskā konkurētspēja</a:t>
            </a:r>
          </a:p>
          <a:p>
            <a:pPr marL="0" indent="0" algn="just">
              <a:buNone/>
            </a:pPr>
            <a:r>
              <a:rPr lang="lv-LV" sz="1500" dirty="0" smtClean="0"/>
              <a:t>Atbalsts studiju  kvalitātes paaugstināšanai, studentu un mācībspēku mobilitātei, kopīgo studiju programmu izveidei. </a:t>
            </a:r>
            <a:r>
              <a:rPr lang="lv-LV" sz="1500" dirty="0"/>
              <a:t>Plānots atbalsts studiju starptautiskās mobilitātes pasākumiem, studiju starptautiskās prakses nodrošināšanai, akadēmiskā personāla, pieaugušo izglītības personāla profesionālās pilnveides un starptautiskās pieredzes apmaiņas nodrošināšanai.</a:t>
            </a:r>
            <a:endParaRPr lang="en-GB" sz="1500" dirty="0"/>
          </a:p>
          <a:p>
            <a:pPr algn="just"/>
            <a:r>
              <a:rPr lang="lv-LV" dirty="0" smtClean="0"/>
              <a:t>Izglītības kvalitātes monitoringa sistēmas pilnveide </a:t>
            </a:r>
          </a:p>
          <a:p>
            <a:pPr marL="0" indent="0" algn="just">
              <a:buNone/>
            </a:pPr>
            <a:r>
              <a:rPr lang="lv-LV" sz="1400" dirty="0" smtClean="0"/>
              <a:t>atbalsts </a:t>
            </a:r>
            <a:r>
              <a:rPr lang="lv-LV" sz="1400" dirty="0"/>
              <a:t>starptautiski konkurētspējīgas nacionālās augstākās izglītības kvalitātes nodrošināšanas institūcijas izveidei, kas veicinās izglītības procesu un rezultātu pārskatāmību un caurredzamību</a:t>
            </a:r>
            <a:endParaRPr lang="en-GB" sz="1400" dirty="0"/>
          </a:p>
          <a:p>
            <a:pPr marL="0" indent="0" algn="just">
              <a:buNone/>
            </a:pPr>
            <a:endParaRPr lang="en-GB" dirty="0"/>
          </a:p>
        </p:txBody>
      </p:sp>
      <p:pic>
        <p:nvPicPr>
          <p:cNvPr id="4" name="Picture 3"/>
          <p:cNvPicPr>
            <a:picLocks noChangeAspect="1"/>
          </p:cNvPicPr>
          <p:nvPr/>
        </p:nvPicPr>
        <p:blipFill>
          <a:blip r:embed="rId2"/>
          <a:stretch>
            <a:fillRect/>
          </a:stretch>
        </p:blipFill>
        <p:spPr>
          <a:xfrm>
            <a:off x="0" y="0"/>
            <a:ext cx="1425441" cy="782595"/>
          </a:xfrm>
          <a:prstGeom prst="rect">
            <a:avLst/>
          </a:prstGeom>
        </p:spPr>
      </p:pic>
    </p:spTree>
    <p:extLst>
      <p:ext uri="{BB962C8B-B14F-4D97-AF65-F5344CB8AC3E}">
        <p14:creationId xmlns:p14="http://schemas.microsoft.com/office/powerpoint/2010/main" val="4046433334"/>
      </p:ext>
    </p:extLst>
  </p:cSld>
  <p:clrMapOvr>
    <a:masterClrMapping/>
  </p:clrMapOvr>
</p:sld>
</file>

<file path=ppt/theme/theme1.xml><?xml version="1.0" encoding="utf-8"?>
<a:theme xmlns:a="http://schemas.openxmlformats.org/drawingml/2006/main" name="Wisp">
  <a:themeElements>
    <a:clrScheme name="Custom 9">
      <a:dk1>
        <a:sysClr val="windowText" lastClr="000000"/>
      </a:dk1>
      <a:lt1>
        <a:sysClr val="window" lastClr="FFFFFF"/>
      </a:lt1>
      <a:dk2>
        <a:srgbClr val="699DBD"/>
      </a:dk2>
      <a:lt2>
        <a:srgbClr val="CFE2E7"/>
      </a:lt2>
      <a:accent1>
        <a:srgbClr val="699DBD"/>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395</TotalTime>
  <Words>640</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Wisp</vt:lpstr>
      <vt:lpstr>Erevānas ministru komunikē prioritātes 2015.-2018.g.</vt:lpstr>
      <vt:lpstr>EAIT Izglītības ministru konference 2015.gada 4.-15.maijs, Erevāna, Armēnija</vt:lpstr>
      <vt:lpstr>Studiju kvalitātes un tās atbilstīguma palielināšana (I)</vt:lpstr>
      <vt:lpstr>veicināt absolventu nodarbināmību darba dzīves garumā un mainīgajos darba tirgus apstākļos (II)</vt:lpstr>
      <vt:lpstr>Padarīt iekļaujošas augstākās izglītības sistēmas (III)</vt:lpstr>
      <vt:lpstr>Reformu īstenošana (IV)</vt:lpstr>
      <vt:lpstr>Darba plāns 2015.-2018.g.</vt:lpstr>
      <vt:lpstr>Latvija Boloņas procesā </vt:lpstr>
      <vt:lpstr>Izglītības un attīstības pamatnostādnes 2014.-2020.gadam</vt:lpstr>
      <vt:lpstr>Augstākās izglītības kvalitātes aģentūra</vt:lpstr>
      <vt:lpstr>Erevānas ministru konferencē apstiprinātie dokumenti:</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Erevānas ministru komunikē prioritātes 2015.-2018.g.</dc:title>
  <dc:creator>Jolanta</dc:creator>
  <cp:lastModifiedBy>Jolanta</cp:lastModifiedBy>
  <cp:revision>33</cp:revision>
  <cp:lastPrinted>2016-01-26T08:24:40Z</cp:lastPrinted>
  <dcterms:created xsi:type="dcterms:W3CDTF">2016-01-25T09:05:41Z</dcterms:created>
  <dcterms:modified xsi:type="dcterms:W3CDTF">2016-01-26T08:25:27Z</dcterms:modified>
</cp:coreProperties>
</file>